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Quattrocento"/>
      <p:regular r:id="rId36"/>
      <p:bold r:id="rId37"/>
    </p:embeddedFont>
    <p:embeddedFont>
      <p:font typeface="Raleway"/>
      <p:regular r:id="rId38"/>
      <p:bold r:id="rId39"/>
      <p:italic r:id="rId40"/>
      <p:boldItalic r:id="rId41"/>
    </p:embeddedFont>
    <p:embeddedFont>
      <p:font typeface="Quattrocento Sans"/>
      <p:regular r:id="rId42"/>
      <p:bold r:id="rId43"/>
      <p:italic r:id="rId44"/>
      <p:boldItalic r:id="rId45"/>
    </p:embeddedFont>
    <p:embeddedFont>
      <p:font typeface="Helvetica Neue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9BA188-14A6-48DE-8D05-D196F4D0F9A6}">
  <a:tblStyle styleId="{649BA188-14A6-48DE-8D05-D196F4D0F9A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B0048FF-5A41-46C1-865A-4CEE108492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italic.fntdata"/><Relationship Id="rId42" Type="http://schemas.openxmlformats.org/officeDocument/2006/relationships/font" Target="fonts/QuattrocentoSans-regular.fntdata"/><Relationship Id="rId41" Type="http://schemas.openxmlformats.org/officeDocument/2006/relationships/font" Target="fonts/Raleway-boldItalic.fntdata"/><Relationship Id="rId44" Type="http://schemas.openxmlformats.org/officeDocument/2006/relationships/font" Target="fonts/QuattrocentoSans-italic.fntdata"/><Relationship Id="rId43" Type="http://schemas.openxmlformats.org/officeDocument/2006/relationships/font" Target="fonts/QuattrocentoSans-bold.fntdata"/><Relationship Id="rId46" Type="http://schemas.openxmlformats.org/officeDocument/2006/relationships/font" Target="fonts/HelveticaNeue-regular.fntdata"/><Relationship Id="rId45" Type="http://schemas.openxmlformats.org/officeDocument/2006/relationships/font" Target="fonts/Quattrocen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HelveticaNeue-italic.fntdata"/><Relationship Id="rId47" Type="http://schemas.openxmlformats.org/officeDocument/2006/relationships/font" Target="fonts/HelveticaNeue-bold.fntdata"/><Relationship Id="rId49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Quattrocento-bold.fntdata"/><Relationship Id="rId36" Type="http://schemas.openxmlformats.org/officeDocument/2006/relationships/font" Target="fonts/Quattrocento-regular.fntdata"/><Relationship Id="rId39" Type="http://schemas.openxmlformats.org/officeDocument/2006/relationships/font" Target="fonts/Raleway-bold.fntdata"/><Relationship Id="rId38" Type="http://schemas.openxmlformats.org/officeDocument/2006/relationships/font" Target="fonts/Raleway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d8bb0bfe5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d8bb0bfe5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d8bb0bfe5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d8bb0bfe5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d8bb0bfe5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d8bb0bfe5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d8bb0bfe5_1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fd8bb0bfe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d8bb0bfe5_3_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fd8bb0bfe5_3_520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d8bb0bfe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d8bb0bfe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d8bb0bfe5_2_0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fd8bb0bfe5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fd8bb0bfe5_2_0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d8bb0bfe5_3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fd8bb0bfe5_3_275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d8bb0bfe5_3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fd8bb0bfe5_3_100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d8bb0bfe5_2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fd8bb0bfe5_2_92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d8bb0bfe5_1_403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fd8bb0bfe5_1_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fd8bb0bfe5_1_403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b622b17d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cb622b17d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cb622b17d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cb622b17d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b622b17d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b622b17d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cb622b17d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cb622b17d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c83586a61b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c83586a61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d8bb0bfe5_3_4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fd8bb0bfe5_3_469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fd8bb0bfe5_3_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fd8bb0bfe5_3_308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fd8bb0bfe5_3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fd8bb0bfe5_3_322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fd8bb0bfe5_3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fd8bb0bfe5_3_330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d8bb0bfe5_3_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fd8bb0bfe5_3_202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d8bb0bfe5_3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fd8bb0bfe5_3_1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d8bb0bfe5_2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fd8bb0bfe5_2_40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d8bb0bfe5_3_4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fd8bb0bfe5_3_475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d8bb0bfe5_3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fd8bb0bfe5_3_525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d8bb0bfe5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fd8bb0bfe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d8bb0bfe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d8bb0bfe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1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10833" l="0" r="54867" t="0"/>
          <a:stretch/>
        </p:blipFill>
        <p:spPr>
          <a:xfrm>
            <a:off x="-54650" y="-66825"/>
            <a:ext cx="4260902" cy="52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4357588" y="183194"/>
            <a:ext cx="466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357587" y="988392"/>
            <a:ext cx="4663500" cy="3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solidFill>
                  <a:srgbClr val="482400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25" y="4617175"/>
            <a:ext cx="213580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1314600"/>
          </a:xfrm>
          <a:prstGeom prst="rect">
            <a:avLst/>
          </a:prstGeom>
          <a:solidFill>
            <a:srgbClr val="5E5E5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" name="Google Shape;58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D7D31"/>
              </a:buClr>
              <a:buSzPts val="2100"/>
              <a:buChar char="●"/>
              <a:defRPr>
                <a:solidFill>
                  <a:srgbClr val="5E5E5E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Pts val="1800"/>
              <a:buChar char="○"/>
              <a:defRPr>
                <a:solidFill>
                  <a:srgbClr val="5E5E5E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Pts val="1500"/>
              <a:buChar char="■"/>
              <a:defRPr>
                <a:solidFill>
                  <a:srgbClr val="5E5E5E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Pts val="1400"/>
              <a:buChar char="●"/>
              <a:defRPr>
                <a:solidFill>
                  <a:srgbClr val="5E5E5E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Pts val="1400"/>
              <a:buChar char="○"/>
              <a:defRPr>
                <a:solidFill>
                  <a:srgbClr val="5E5E5E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bg>
      <p:bgPr>
        <a:solidFill>
          <a:srgbClr val="5E5E5E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Quattrocento Sans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22" Type="http://schemas.openxmlformats.org/officeDocument/2006/relationships/image" Target="../media/image40.png"/><Relationship Id="rId21" Type="http://schemas.openxmlformats.org/officeDocument/2006/relationships/image" Target="../media/image37.png"/><Relationship Id="rId24" Type="http://schemas.openxmlformats.org/officeDocument/2006/relationships/image" Target="../media/image10.png"/><Relationship Id="rId23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26" Type="http://schemas.openxmlformats.org/officeDocument/2006/relationships/image" Target="../media/image9.png"/><Relationship Id="rId25" Type="http://schemas.openxmlformats.org/officeDocument/2006/relationships/image" Target="../media/image6.png"/><Relationship Id="rId28" Type="http://schemas.openxmlformats.org/officeDocument/2006/relationships/image" Target="../media/image4.png"/><Relationship Id="rId27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29" Type="http://schemas.openxmlformats.org/officeDocument/2006/relationships/image" Target="../media/image13.png"/><Relationship Id="rId7" Type="http://schemas.openxmlformats.org/officeDocument/2006/relationships/image" Target="../media/image26.png"/><Relationship Id="rId8" Type="http://schemas.openxmlformats.org/officeDocument/2006/relationships/image" Target="../media/image16.png"/><Relationship Id="rId31" Type="http://schemas.openxmlformats.org/officeDocument/2006/relationships/image" Target="../media/image31.png"/><Relationship Id="rId30" Type="http://schemas.openxmlformats.org/officeDocument/2006/relationships/image" Target="../media/image35.png"/><Relationship Id="rId11" Type="http://schemas.openxmlformats.org/officeDocument/2006/relationships/image" Target="../media/image30.png"/><Relationship Id="rId33" Type="http://schemas.openxmlformats.org/officeDocument/2006/relationships/image" Target="../media/image38.png"/><Relationship Id="rId10" Type="http://schemas.openxmlformats.org/officeDocument/2006/relationships/image" Target="../media/image22.png"/><Relationship Id="rId32" Type="http://schemas.openxmlformats.org/officeDocument/2006/relationships/image" Target="../media/image39.png"/><Relationship Id="rId13" Type="http://schemas.openxmlformats.org/officeDocument/2006/relationships/image" Target="../media/image25.png"/><Relationship Id="rId35" Type="http://schemas.openxmlformats.org/officeDocument/2006/relationships/image" Target="../media/image44.png"/><Relationship Id="rId12" Type="http://schemas.openxmlformats.org/officeDocument/2006/relationships/image" Target="../media/image24.png"/><Relationship Id="rId34" Type="http://schemas.openxmlformats.org/officeDocument/2006/relationships/image" Target="../media/image43.png"/><Relationship Id="rId15" Type="http://schemas.openxmlformats.org/officeDocument/2006/relationships/image" Target="../media/image33.png"/><Relationship Id="rId37" Type="http://schemas.openxmlformats.org/officeDocument/2006/relationships/image" Target="../media/image41.png"/><Relationship Id="rId14" Type="http://schemas.openxmlformats.org/officeDocument/2006/relationships/image" Target="../media/image18.png"/><Relationship Id="rId36" Type="http://schemas.openxmlformats.org/officeDocument/2006/relationships/image" Target="../media/image42.png"/><Relationship Id="rId17" Type="http://schemas.openxmlformats.org/officeDocument/2006/relationships/image" Target="../media/image28.png"/><Relationship Id="rId16" Type="http://schemas.openxmlformats.org/officeDocument/2006/relationships/image" Target="../media/image23.png"/><Relationship Id="rId38" Type="http://schemas.openxmlformats.org/officeDocument/2006/relationships/image" Target="../media/image32.png"/><Relationship Id="rId19" Type="http://schemas.openxmlformats.org/officeDocument/2006/relationships/image" Target="../media/image27.png"/><Relationship Id="rId18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>
            <a:off x="311700" y="1570800"/>
            <a:ext cx="8520600" cy="20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2118"/>
              </a:buClr>
              <a:buSzPts val="5200"/>
              <a:buFont typeface="Dosis"/>
              <a:buNone/>
            </a:pPr>
            <a:r>
              <a:rPr b="1" lang="en-US" sz="5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Purchase &amp; Project </a:t>
            </a:r>
            <a:endParaRPr b="1" sz="50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2118"/>
              </a:buClr>
              <a:buSzPts val="5200"/>
              <a:buFont typeface="Dosis"/>
              <a:buNone/>
            </a:pPr>
            <a:r>
              <a:rPr b="1" lang="en-US" sz="5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Proposal for 2022</a:t>
            </a:r>
            <a:endParaRPr b="1" sz="50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68" name="Google Shape;68;p16"/>
          <p:cNvSpPr/>
          <p:nvPr/>
        </p:nvSpPr>
        <p:spPr>
          <a:xfrm>
            <a:off x="0" y="4634125"/>
            <a:ext cx="4352400" cy="30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Budgeting for Q1 2022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25"/>
          <p:cNvGraphicFramePr/>
          <p:nvPr/>
        </p:nvGraphicFramePr>
        <p:xfrm>
          <a:off x="-4" y="703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711550"/>
                <a:gridCol w="475900"/>
                <a:gridCol w="1955450"/>
                <a:gridCol w="2184375"/>
                <a:gridCol w="1659050"/>
                <a:gridCol w="1157650"/>
              </a:tblGrid>
              <a:tr h="191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Current 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Situation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Raleway"/>
                        <a:buChar char="●"/>
                      </a:pPr>
                      <a:r>
                        <a:t/>
                      </a:r>
                      <a:endParaRPr sz="15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146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Business Value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of X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Main Value Propositions:</a:t>
                      </a:r>
                      <a:endParaRPr b="1"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t/>
                      </a:r>
                      <a:endParaRPr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218" name="Google Shape;218;p25"/>
          <p:cNvGraphicFramePr/>
          <p:nvPr/>
        </p:nvGraphicFramePr>
        <p:xfrm>
          <a:off x="13" y="408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{4B0048FF-5A41-46C1-865A-4CEE10849290}</a:tableStyleId>
              </a:tblPr>
              <a:tblGrid>
                <a:gridCol w="9143975"/>
              </a:tblGrid>
              <a:tr h="105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This project will....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9" name="Google Shape;219;p25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Purchase &amp; Project Proposal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26"/>
          <p:cNvGraphicFramePr/>
          <p:nvPr/>
        </p:nvGraphicFramePr>
        <p:xfrm>
          <a:off x="-16" y="703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9144025"/>
              </a:tblGrid>
              <a:tr h="85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Our Success Criteria</a:t>
                      </a:r>
                      <a:endParaRPr b="1" sz="22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86150">
                <a:tc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5" name="Google Shape;225;p26"/>
          <p:cNvGraphicFramePr/>
          <p:nvPr/>
        </p:nvGraphicFramePr>
        <p:xfrm>
          <a:off x="46" y="4439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850300"/>
                <a:gridCol w="337150"/>
                <a:gridCol w="1955450"/>
                <a:gridCol w="2184375"/>
                <a:gridCol w="1659050"/>
                <a:gridCol w="1157650"/>
              </a:tblGrid>
              <a:tr h="70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Key Stakeholders</a:t>
                      </a:r>
                      <a:endParaRPr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A, B, C, D, E</a:t>
                      </a:r>
                      <a:endParaRPr sz="13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226" name="Google Shape;226;p26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Purchase &amp; Project Proposal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Google Shape;231;p27"/>
          <p:cNvGraphicFramePr/>
          <p:nvPr/>
        </p:nvGraphicFramePr>
        <p:xfrm>
          <a:off x="46" y="703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9144000"/>
              </a:tblGrid>
              <a:tr h="67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Scope</a:t>
                      </a:r>
                      <a:endParaRPr b="1" sz="16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768050">
                <a:tc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32" name="Google Shape;232;p27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Purchase &amp; Project Proposal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p28"/>
          <p:cNvGraphicFramePr/>
          <p:nvPr/>
        </p:nvGraphicFramePr>
        <p:xfrm>
          <a:off x="46" y="703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626100"/>
                <a:gridCol w="561350"/>
                <a:gridCol w="1955450"/>
                <a:gridCol w="2184375"/>
                <a:gridCol w="1659050"/>
                <a:gridCol w="1157650"/>
              </a:tblGrid>
              <a:tr h="362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Key Assumptions &amp; Constraints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238" name="Google Shape;238;p28"/>
          <p:cNvGraphicFramePr/>
          <p:nvPr/>
        </p:nvGraphicFramePr>
        <p:xfrm>
          <a:off x="1626146" y="43331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336925"/>
                <a:gridCol w="461525"/>
                <a:gridCol w="1607700"/>
                <a:gridCol w="1795925"/>
                <a:gridCol w="1364025"/>
                <a:gridCol w="951775"/>
              </a:tblGrid>
              <a:tr h="487950">
                <a:tc gridSpan="2">
                  <a:txBody>
                    <a:bodyPr/>
                    <a:lstStyle/>
                    <a:p>
                      <a:pPr indent="-111125" lvl="0" marL="111125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6AC38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Reach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Impact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Confidence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-111125" lvl="0" marL="111125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6AC38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Effort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-111125" lvl="0" marL="111125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6AC38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223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6767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 internal employees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6767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#x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##</a:t>
                      </a: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%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</a:t>
                      </a: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Month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B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###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9" name="Google Shape;239;p28"/>
          <p:cNvGraphicFramePr/>
          <p:nvPr/>
        </p:nvGraphicFramePr>
        <p:xfrm>
          <a:off x="-4" y="43331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626150"/>
              </a:tblGrid>
              <a:tr h="81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RICE Score</a:t>
                      </a:r>
                      <a:endParaRPr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0" name="Google Shape;240;p28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Purchase &amp; Project Proposal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Quattrocento Sans"/>
              <a:buNone/>
            </a:pPr>
            <a:r>
              <a:rPr lang="en-US"/>
              <a:t>Appendix One</a:t>
            </a:r>
            <a:endParaRPr/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/>
              <a:t>Presentation Example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type="title"/>
          </p:nvPr>
        </p:nvSpPr>
        <p:spPr>
          <a:xfrm>
            <a:off x="4357588" y="183194"/>
            <a:ext cx="466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Stack Moxie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Document</a:t>
            </a:r>
            <a:endParaRPr/>
          </a:p>
        </p:txBody>
      </p:sp>
      <p:sp>
        <p:nvSpPr>
          <p:cNvPr id="252" name="Google Shape;252;p30"/>
          <p:cNvSpPr txBox="1"/>
          <p:nvPr>
            <p:ph idx="1" type="body"/>
          </p:nvPr>
        </p:nvSpPr>
        <p:spPr>
          <a:xfrm>
            <a:off x="4357575" y="1307224"/>
            <a:ext cx="4663500" cy="3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the following slides, you can see an example of how to present Stack Moxie as a new martech stack purchase for 2022.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filled in information that best explains our company, so you can use this as a reference when filling out your own presentation.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going to ask for budget allocation, don’t forget to mention these things: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Identify the root cause behind your problem with data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Explain the benefits of your solution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Propose payback period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Identify phase tool implementation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Call out who executive sponsors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>
                <a:latin typeface="Quattrocento"/>
                <a:ea typeface="Quattrocento"/>
                <a:cs typeface="Quattrocento"/>
                <a:sym typeface="Quattrocento"/>
              </a:rPr>
              <a:t>Incident Summary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59" name="Google Shape;259;p31"/>
          <p:cNvSpPr txBox="1"/>
          <p:nvPr>
            <p:ph idx="1" type="body"/>
          </p:nvPr>
        </p:nvSpPr>
        <p:spPr>
          <a:xfrm>
            <a:off x="396240" y="1501951"/>
            <a:ext cx="3977700" cy="2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-US" sz="1500">
                <a:solidFill>
                  <a:schemeClr val="dk2"/>
                </a:solidFill>
              </a:rPr>
              <a:t>Background</a:t>
            </a:r>
            <a:endParaRPr b="1" sz="1400">
              <a:solidFill>
                <a:schemeClr val="dk2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</a:pPr>
            <a:r>
              <a:rPr lang="en-US" sz="1400">
                <a:solidFill>
                  <a:schemeClr val="dk2"/>
                </a:solidFill>
              </a:rPr>
              <a:t>Sales escalated concerns regarding marketing effectiveness of </a:t>
            </a:r>
            <a:r>
              <a:rPr lang="en-US">
                <a:solidFill>
                  <a:schemeClr val="dk2"/>
                </a:solidFill>
              </a:rPr>
              <a:t>Stack Moxie</a:t>
            </a:r>
            <a:r>
              <a:rPr lang="en-US" sz="1400">
                <a:solidFill>
                  <a:schemeClr val="dk2"/>
                </a:solidFill>
              </a:rPr>
              <a:t> product launch during monthly biz review.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1400"/>
              </a:spcBef>
              <a:spcAft>
                <a:spcPts val="1200"/>
              </a:spcAft>
              <a:buSzPts val="1400"/>
              <a:buChar char="○"/>
            </a:pPr>
            <a:r>
              <a:rPr lang="en-US" sz="1400">
                <a:solidFill>
                  <a:schemeClr val="dk2"/>
                </a:solidFill>
              </a:rPr>
              <a:t>However, site visitors increased by 28% as predicted from increased ad spend and targeted marketing efforts. Freemium registration maxed out in 12 hours.</a:t>
            </a:r>
            <a:endParaRPr/>
          </a:p>
        </p:txBody>
      </p:sp>
      <p:sp>
        <p:nvSpPr>
          <p:cNvPr id="260" name="Google Shape;260;p31"/>
          <p:cNvSpPr txBox="1"/>
          <p:nvPr/>
        </p:nvSpPr>
        <p:spPr>
          <a:xfrm>
            <a:off x="4770120" y="1501951"/>
            <a:ext cx="3977700" cy="2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500"/>
              <a:buFont typeface="Arial"/>
              <a:buNone/>
            </a:pPr>
            <a:r>
              <a:rPr b="1" lang="en-US" sz="15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Issue</a:t>
            </a:r>
            <a:endParaRPr sz="1100"/>
          </a:p>
          <a:p>
            <a:pPr indent="-177800" lvl="1" marL="5207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D7D3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Manual trace of test leads revealed that any freemium registrations for customers with “annual tech spend &gt; $5M” were routing to passive/drip campaign instead of going to the Enterprise Sales Team in SalesForce for Freemium onboarding.</a:t>
            </a:r>
            <a:endParaRPr sz="1100"/>
          </a:p>
        </p:txBody>
      </p:sp>
      <p:sp>
        <p:nvSpPr>
          <p:cNvPr id="261" name="Google Shape;261;p31"/>
          <p:cNvSpPr/>
          <p:nvPr/>
        </p:nvSpPr>
        <p:spPr>
          <a:xfrm>
            <a:off x="2303348" y="1342086"/>
            <a:ext cx="2319000" cy="520500"/>
          </a:xfrm>
          <a:prstGeom prst="wedgeRoundRectCallout">
            <a:avLst>
              <a:gd fmla="val -59388" name="adj1"/>
              <a:gd fmla="val 35188" name="adj2"/>
              <a:gd fmla="val 16667" name="adj3"/>
            </a:avLst>
          </a:prstGeom>
          <a:solidFill>
            <a:srgbClr val="83838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 goal is to answer the question,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“what happened?”</a:t>
            </a:r>
            <a:endParaRPr sz="1100"/>
          </a:p>
        </p:txBody>
      </p:sp>
      <p:sp>
        <p:nvSpPr>
          <p:cNvPr id="262" name="Google Shape;262;p31"/>
          <p:cNvSpPr/>
          <p:nvPr/>
        </p:nvSpPr>
        <p:spPr>
          <a:xfrm>
            <a:off x="6242613" y="3231198"/>
            <a:ext cx="2221800" cy="846900"/>
          </a:xfrm>
          <a:prstGeom prst="wedgeRoundRectCallout">
            <a:avLst>
              <a:gd fmla="val -23178" name="adj1"/>
              <a:gd fmla="val -50582" name="adj2"/>
              <a:gd fmla="val 16667" name="adj3"/>
            </a:avLst>
          </a:prstGeom>
          <a:solidFill>
            <a:srgbClr val="83838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This is your opportunity to set the tone – are you trying to create a sense of urgency or ease tension and manage expectations?</a:t>
            </a:r>
            <a:endParaRPr sz="1100"/>
          </a:p>
        </p:txBody>
      </p:sp>
      <p:sp>
        <p:nvSpPr>
          <p:cNvPr id="263" name="Google Shape;263;p31"/>
          <p:cNvSpPr/>
          <p:nvPr/>
        </p:nvSpPr>
        <p:spPr>
          <a:xfrm>
            <a:off x="1401097" y="3755815"/>
            <a:ext cx="3977700" cy="410700"/>
          </a:xfrm>
          <a:prstGeom prst="wedgeRoundRectCallout">
            <a:avLst>
              <a:gd fmla="val -20251" name="adj1"/>
              <a:gd fmla="val 81442" name="adj2"/>
              <a:gd fmla="val 16667" name="adj3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more detailed timeline shows up again later. Placing one here can give your audience broad context, but is entirely optional.</a:t>
            </a:r>
            <a:endParaRPr sz="1100"/>
          </a:p>
        </p:txBody>
      </p:sp>
      <p:grpSp>
        <p:nvGrpSpPr>
          <p:cNvPr id="264" name="Google Shape;264;p31"/>
          <p:cNvGrpSpPr/>
          <p:nvPr/>
        </p:nvGrpSpPr>
        <p:grpSpPr>
          <a:xfrm>
            <a:off x="531390" y="4300193"/>
            <a:ext cx="8201002" cy="798866"/>
            <a:chOff x="708521" y="5733591"/>
            <a:chExt cx="10934669" cy="1065155"/>
          </a:xfrm>
        </p:grpSpPr>
        <p:grpSp>
          <p:nvGrpSpPr>
            <p:cNvPr id="265" name="Google Shape;265;p31"/>
            <p:cNvGrpSpPr/>
            <p:nvPr/>
          </p:nvGrpSpPr>
          <p:grpSpPr>
            <a:xfrm>
              <a:off x="1090124" y="5884346"/>
              <a:ext cx="10021800" cy="669679"/>
              <a:chOff x="1090124" y="5817671"/>
              <a:chExt cx="10021800" cy="669679"/>
            </a:xfrm>
          </p:grpSpPr>
          <p:sp>
            <p:nvSpPr>
              <p:cNvPr id="266" name="Google Shape;266;p31"/>
              <p:cNvSpPr/>
              <p:nvPr/>
            </p:nvSpPr>
            <p:spPr>
              <a:xfrm>
                <a:off x="1185404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7" name="Google Shape;267;p31"/>
              <p:cNvSpPr/>
              <p:nvPr/>
            </p:nvSpPr>
            <p:spPr>
              <a:xfrm>
                <a:off x="160706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8" name="Google Shape;268;p31"/>
              <p:cNvSpPr/>
              <p:nvPr/>
            </p:nvSpPr>
            <p:spPr>
              <a:xfrm>
                <a:off x="349488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9" name="Google Shape;269;p31"/>
              <p:cNvSpPr/>
              <p:nvPr/>
            </p:nvSpPr>
            <p:spPr>
              <a:xfrm>
                <a:off x="3916550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0" name="Google Shape;270;p31"/>
              <p:cNvSpPr/>
              <p:nvPr/>
            </p:nvSpPr>
            <p:spPr>
              <a:xfrm>
                <a:off x="4338213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1" name="Google Shape;271;p31"/>
              <p:cNvSpPr/>
              <p:nvPr/>
            </p:nvSpPr>
            <p:spPr>
              <a:xfrm>
                <a:off x="4759876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2" name="Google Shape;272;p31"/>
              <p:cNvSpPr/>
              <p:nvPr/>
            </p:nvSpPr>
            <p:spPr>
              <a:xfrm>
                <a:off x="5181539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3" name="Google Shape;273;p31"/>
              <p:cNvSpPr/>
              <p:nvPr/>
            </p:nvSpPr>
            <p:spPr>
              <a:xfrm>
                <a:off x="5603202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4" name="Google Shape;274;p31"/>
              <p:cNvSpPr/>
              <p:nvPr/>
            </p:nvSpPr>
            <p:spPr>
              <a:xfrm>
                <a:off x="6547112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6968775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6" name="Google Shape;276;p31"/>
              <p:cNvSpPr/>
              <p:nvPr/>
            </p:nvSpPr>
            <p:spPr>
              <a:xfrm>
                <a:off x="7390438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7" name="Google Shape;277;p31"/>
              <p:cNvSpPr/>
              <p:nvPr/>
            </p:nvSpPr>
            <p:spPr>
              <a:xfrm>
                <a:off x="7812101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8" name="Google Shape;278;p31"/>
              <p:cNvSpPr/>
              <p:nvPr/>
            </p:nvSpPr>
            <p:spPr>
              <a:xfrm>
                <a:off x="8233764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9" name="Google Shape;279;p31"/>
              <p:cNvSpPr/>
              <p:nvPr/>
            </p:nvSpPr>
            <p:spPr>
              <a:xfrm>
                <a:off x="865542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0" name="Google Shape;280;p31"/>
              <p:cNvSpPr/>
              <p:nvPr/>
            </p:nvSpPr>
            <p:spPr>
              <a:xfrm>
                <a:off x="959933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1" name="Google Shape;281;p31"/>
              <p:cNvSpPr/>
              <p:nvPr/>
            </p:nvSpPr>
            <p:spPr>
              <a:xfrm>
                <a:off x="10021000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2" name="Google Shape;282;p31"/>
              <p:cNvSpPr/>
              <p:nvPr/>
            </p:nvSpPr>
            <p:spPr>
              <a:xfrm>
                <a:off x="10442663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3" name="Google Shape;283;p31"/>
              <p:cNvSpPr/>
              <p:nvPr/>
            </p:nvSpPr>
            <p:spPr>
              <a:xfrm>
                <a:off x="10864326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4" name="Google Shape;284;p31"/>
              <p:cNvSpPr/>
              <p:nvPr/>
            </p:nvSpPr>
            <p:spPr>
              <a:xfrm>
                <a:off x="9077090" y="5817671"/>
                <a:ext cx="183000" cy="1830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1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5" name="Google Shape;285;p31"/>
              <p:cNvSpPr/>
              <p:nvPr/>
            </p:nvSpPr>
            <p:spPr>
              <a:xfrm>
                <a:off x="2972640" y="5817671"/>
                <a:ext cx="183000" cy="1830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1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6" name="Google Shape;286;p31"/>
              <p:cNvSpPr/>
              <p:nvPr/>
            </p:nvSpPr>
            <p:spPr>
              <a:xfrm>
                <a:off x="6024865" y="5817671"/>
                <a:ext cx="183000" cy="1830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1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7" name="Google Shape;287;p31"/>
              <p:cNvSpPr/>
              <p:nvPr/>
            </p:nvSpPr>
            <p:spPr>
              <a:xfrm>
                <a:off x="1090124" y="6120450"/>
                <a:ext cx="10021800" cy="366900"/>
              </a:xfrm>
              <a:prstGeom prst="rect">
                <a:avLst/>
              </a:prstGeom>
              <a:gradFill>
                <a:gsLst>
                  <a:gs pos="0">
                    <a:srgbClr val="E6E6E6"/>
                  </a:gs>
                  <a:gs pos="12000">
                    <a:srgbClr val="E6E6E6"/>
                  </a:gs>
                  <a:gs pos="38000">
                    <a:srgbClr val="5E5E5E"/>
                  </a:gs>
                  <a:gs pos="100000">
                    <a:srgbClr val="5E5E5E"/>
                  </a:gs>
                </a:gsLst>
                <a:lin ang="10800025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8" name="Google Shape;288;p31"/>
              <p:cNvSpPr/>
              <p:nvPr/>
            </p:nvSpPr>
            <p:spPr>
              <a:xfrm>
                <a:off x="2495924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pic>
          <p:nvPicPr>
            <p:cNvPr descr="Warning" id="289" name="Google Shape;289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43390" y="5733591"/>
              <a:ext cx="386065" cy="38606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0" name="Google Shape;290;p31"/>
            <p:cNvGrpSpPr/>
            <p:nvPr/>
          </p:nvGrpSpPr>
          <p:grpSpPr>
            <a:xfrm>
              <a:off x="708521" y="6088212"/>
              <a:ext cx="562404" cy="564792"/>
              <a:chOff x="4831064" y="673770"/>
              <a:chExt cx="635700" cy="638400"/>
            </a:xfrm>
          </p:grpSpPr>
          <p:sp>
            <p:nvSpPr>
              <p:cNvPr id="291" name="Google Shape;291;p31"/>
              <p:cNvSpPr/>
              <p:nvPr/>
            </p:nvSpPr>
            <p:spPr>
              <a:xfrm>
                <a:off x="4831064" y="673770"/>
                <a:ext cx="635700" cy="63840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pic>
            <p:nvPicPr>
              <p:cNvPr descr="Play" id="292" name="Google Shape;292;p3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13256" y="716205"/>
                <a:ext cx="553453" cy="5534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Marker" id="293" name="Google Shape;293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28790" y="588434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32"/>
          <p:cNvGrpSpPr/>
          <p:nvPr/>
        </p:nvGrpSpPr>
        <p:grpSpPr>
          <a:xfrm>
            <a:off x="1957844" y="1496295"/>
            <a:ext cx="776025" cy="776025"/>
            <a:chOff x="2610459" y="1995060"/>
            <a:chExt cx="1034700" cy="1034700"/>
          </a:xfrm>
        </p:grpSpPr>
        <p:sp>
          <p:nvSpPr>
            <p:cNvPr id="299" name="Google Shape;299;p32"/>
            <p:cNvSpPr/>
            <p:nvPr/>
          </p:nvSpPr>
          <p:spPr>
            <a:xfrm>
              <a:off x="2610459" y="1995060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Coins" id="300" name="Google Shape;300;p32"/>
            <p:cNvSpPr/>
            <p:nvPr/>
          </p:nvSpPr>
          <p:spPr>
            <a:xfrm>
              <a:off x="2830976" y="2215577"/>
              <a:ext cx="593700" cy="5937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32"/>
          <p:cNvSpPr/>
          <p:nvPr/>
        </p:nvSpPr>
        <p:spPr>
          <a:xfrm>
            <a:off x="1522364" y="2514068"/>
            <a:ext cx="1647011" cy="558023"/>
          </a:xfrm>
          <a:custGeom>
            <a:rect b="b" l="l" r="r" t="t"/>
            <a:pathLst>
              <a:path extrusionOk="0" h="744031" w="2196015">
                <a:moveTo>
                  <a:pt x="0" y="0"/>
                </a:moveTo>
                <a:lnTo>
                  <a:pt x="2196015" y="0"/>
                </a:lnTo>
                <a:lnTo>
                  <a:pt x="2196015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$90K IN DIGITAL AD SPEND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(while config was being diagnosed) </a:t>
            </a:r>
            <a:endParaRPr sz="1100"/>
          </a:p>
        </p:txBody>
      </p:sp>
      <p:grpSp>
        <p:nvGrpSpPr>
          <p:cNvPr id="302" name="Google Shape;302;p32"/>
          <p:cNvGrpSpPr/>
          <p:nvPr/>
        </p:nvGrpSpPr>
        <p:grpSpPr>
          <a:xfrm>
            <a:off x="4168571" y="1496295"/>
            <a:ext cx="776025" cy="776025"/>
            <a:chOff x="5587590" y="1995060"/>
            <a:chExt cx="1034700" cy="1034700"/>
          </a:xfrm>
        </p:grpSpPr>
        <p:sp>
          <p:nvSpPr>
            <p:cNvPr id="303" name="Google Shape;303;p32"/>
            <p:cNvSpPr/>
            <p:nvPr/>
          </p:nvSpPr>
          <p:spPr>
            <a:xfrm>
              <a:off x="5587590" y="1995060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Sad Face with No Fill" id="304" name="Google Shape;304;p32"/>
            <p:cNvSpPr/>
            <p:nvPr/>
          </p:nvSpPr>
          <p:spPr>
            <a:xfrm>
              <a:off x="5808108" y="2215577"/>
              <a:ext cx="593700" cy="5937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32"/>
          <p:cNvSpPr/>
          <p:nvPr/>
        </p:nvSpPr>
        <p:spPr>
          <a:xfrm>
            <a:off x="3738601" y="2514068"/>
            <a:ext cx="1650739" cy="558023"/>
          </a:xfrm>
          <a:custGeom>
            <a:rect b="b" l="l" r="r" t="t"/>
            <a:pathLst>
              <a:path extrusionOk="0" h="744031" w="2200985">
                <a:moveTo>
                  <a:pt x="0" y="0"/>
                </a:moveTo>
                <a:lnTo>
                  <a:pt x="2200985" y="0"/>
                </a:lnTo>
                <a:lnTo>
                  <a:pt x="2200985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200+ COLD LEADS /  DAMAGED CUSTOMER PERCEPTION</a:t>
            </a:r>
            <a:endParaRPr sz="1100"/>
          </a:p>
        </p:txBody>
      </p:sp>
      <p:grpSp>
        <p:nvGrpSpPr>
          <p:cNvPr id="306" name="Google Shape;306;p32"/>
          <p:cNvGrpSpPr/>
          <p:nvPr/>
        </p:nvGrpSpPr>
        <p:grpSpPr>
          <a:xfrm>
            <a:off x="6379298" y="1496295"/>
            <a:ext cx="776025" cy="776025"/>
            <a:chOff x="8505731" y="1995060"/>
            <a:chExt cx="1034700" cy="1034700"/>
          </a:xfrm>
        </p:grpSpPr>
        <p:sp>
          <p:nvSpPr>
            <p:cNvPr id="307" name="Google Shape;307;p32"/>
            <p:cNvSpPr/>
            <p:nvPr/>
          </p:nvSpPr>
          <p:spPr>
            <a:xfrm>
              <a:off x="8505731" y="1995060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Upward trend" id="308" name="Google Shape;308;p32"/>
            <p:cNvSpPr/>
            <p:nvPr/>
          </p:nvSpPr>
          <p:spPr>
            <a:xfrm>
              <a:off x="8726248" y="2215577"/>
              <a:ext cx="593700" cy="5937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32"/>
          <p:cNvSpPr/>
          <p:nvPr/>
        </p:nvSpPr>
        <p:spPr>
          <a:xfrm>
            <a:off x="5943818" y="2514068"/>
            <a:ext cx="1647011" cy="558023"/>
          </a:xfrm>
          <a:custGeom>
            <a:rect b="b" l="l" r="r" t="t"/>
            <a:pathLst>
              <a:path extrusionOk="0" h="744031" w="2196015">
                <a:moveTo>
                  <a:pt x="0" y="0"/>
                </a:moveTo>
                <a:lnTo>
                  <a:pt x="2196015" y="0"/>
                </a:lnTo>
                <a:lnTo>
                  <a:pt x="2196015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30% DROP IN MQLS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(may result in in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conversions this month)</a:t>
            </a:r>
            <a:endParaRPr sz="1100"/>
          </a:p>
        </p:txBody>
      </p:sp>
      <p:grpSp>
        <p:nvGrpSpPr>
          <p:cNvPr id="310" name="Google Shape;310;p32"/>
          <p:cNvGrpSpPr/>
          <p:nvPr/>
        </p:nvGrpSpPr>
        <p:grpSpPr>
          <a:xfrm>
            <a:off x="1957844" y="3390146"/>
            <a:ext cx="776025" cy="776025"/>
            <a:chOff x="2620314" y="4520195"/>
            <a:chExt cx="1034700" cy="1034700"/>
          </a:xfrm>
        </p:grpSpPr>
        <p:sp>
          <p:nvSpPr>
            <p:cNvPr id="311" name="Google Shape;311;p32"/>
            <p:cNvSpPr/>
            <p:nvPr/>
          </p:nvSpPr>
          <p:spPr>
            <a:xfrm>
              <a:off x="2620314" y="4520195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Stopwatch" id="312" name="Google Shape;312;p32"/>
            <p:cNvSpPr/>
            <p:nvPr/>
          </p:nvSpPr>
          <p:spPr>
            <a:xfrm>
              <a:off x="2840832" y="4740712"/>
              <a:ext cx="593700" cy="5937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32"/>
          <p:cNvSpPr/>
          <p:nvPr/>
        </p:nvSpPr>
        <p:spPr>
          <a:xfrm>
            <a:off x="1520561" y="4407920"/>
            <a:ext cx="1635905" cy="558023"/>
          </a:xfrm>
          <a:custGeom>
            <a:rect b="b" l="l" r="r" t="t"/>
            <a:pathLst>
              <a:path extrusionOk="0" h="744031" w="2181207">
                <a:moveTo>
                  <a:pt x="0" y="0"/>
                </a:moveTo>
                <a:lnTo>
                  <a:pt x="2181207" y="0"/>
                </a:lnTo>
                <a:lnTo>
                  <a:pt x="2181207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50 HOURS OF LABOR IN DIAGNOSTICS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(delayed 4 campaign releases)</a:t>
            </a:r>
            <a:endParaRPr sz="1100"/>
          </a:p>
        </p:txBody>
      </p:sp>
      <p:grpSp>
        <p:nvGrpSpPr>
          <p:cNvPr id="314" name="Google Shape;314;p32"/>
          <p:cNvGrpSpPr/>
          <p:nvPr/>
        </p:nvGrpSpPr>
        <p:grpSpPr>
          <a:xfrm>
            <a:off x="4168571" y="3390146"/>
            <a:ext cx="776025" cy="776025"/>
            <a:chOff x="5590041" y="4520195"/>
            <a:chExt cx="1034700" cy="1034700"/>
          </a:xfrm>
        </p:grpSpPr>
        <p:sp>
          <p:nvSpPr>
            <p:cNvPr id="315" name="Google Shape;315;p32"/>
            <p:cNvSpPr/>
            <p:nvPr/>
          </p:nvSpPr>
          <p:spPr>
            <a:xfrm>
              <a:off x="5590041" y="4520195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Megaphone" id="316" name="Google Shape;316;p32"/>
            <p:cNvSpPr/>
            <p:nvPr/>
          </p:nvSpPr>
          <p:spPr>
            <a:xfrm>
              <a:off x="5810559" y="4740712"/>
              <a:ext cx="593700" cy="5937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Google Shape;317;p32"/>
          <p:cNvSpPr/>
          <p:nvPr/>
        </p:nvSpPr>
        <p:spPr>
          <a:xfrm>
            <a:off x="3740440" y="4407920"/>
            <a:ext cx="1650739" cy="558023"/>
          </a:xfrm>
          <a:custGeom>
            <a:rect b="b" l="l" r="r" t="t"/>
            <a:pathLst>
              <a:path extrusionOk="0" h="744031" w="2200985">
                <a:moveTo>
                  <a:pt x="0" y="0"/>
                </a:moveTo>
                <a:lnTo>
                  <a:pt x="2200985" y="0"/>
                </a:lnTo>
                <a:lnTo>
                  <a:pt x="2200985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TRENDING ON TWITTER: #COOLNEWTHINGSUCKS</a:t>
            </a:r>
            <a:endParaRPr sz="1100"/>
          </a:p>
        </p:txBody>
      </p:sp>
      <p:grpSp>
        <p:nvGrpSpPr>
          <p:cNvPr id="318" name="Google Shape;318;p32"/>
          <p:cNvGrpSpPr/>
          <p:nvPr/>
        </p:nvGrpSpPr>
        <p:grpSpPr>
          <a:xfrm>
            <a:off x="6379299" y="3390146"/>
            <a:ext cx="776025" cy="776025"/>
            <a:chOff x="8498327" y="4520195"/>
            <a:chExt cx="1034700" cy="1034700"/>
          </a:xfrm>
        </p:grpSpPr>
        <p:sp>
          <p:nvSpPr>
            <p:cNvPr id="319" name="Google Shape;319;p32"/>
            <p:cNvSpPr/>
            <p:nvPr/>
          </p:nvSpPr>
          <p:spPr>
            <a:xfrm>
              <a:off x="8498327" y="4520195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Envelope" id="320" name="Google Shape;320;p32"/>
            <p:cNvSpPr/>
            <p:nvPr/>
          </p:nvSpPr>
          <p:spPr>
            <a:xfrm>
              <a:off x="8718844" y="4740712"/>
              <a:ext cx="593700" cy="5937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32"/>
          <p:cNvSpPr/>
          <p:nvPr/>
        </p:nvSpPr>
        <p:spPr>
          <a:xfrm>
            <a:off x="5945657" y="4407920"/>
            <a:ext cx="1632228" cy="558023"/>
          </a:xfrm>
          <a:custGeom>
            <a:rect b="b" l="l" r="r" t="t"/>
            <a:pathLst>
              <a:path extrusionOk="0" h="744031" w="2176304">
                <a:moveTo>
                  <a:pt x="0" y="0"/>
                </a:moveTo>
                <a:lnTo>
                  <a:pt x="2176304" y="0"/>
                </a:lnTo>
                <a:lnTo>
                  <a:pt x="2176304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5% INCREASE IN CUSTOMER COMPLAINTS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 cap="none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(due to lack of access to freemium)</a:t>
            </a:r>
            <a:endParaRPr sz="1100"/>
          </a:p>
        </p:txBody>
      </p:sp>
      <p:sp>
        <p:nvSpPr>
          <p:cNvPr id="322" name="Google Shape;322;p32"/>
          <p:cNvSpPr/>
          <p:nvPr/>
        </p:nvSpPr>
        <p:spPr>
          <a:xfrm>
            <a:off x="7423845" y="1565599"/>
            <a:ext cx="1647000" cy="776100"/>
          </a:xfrm>
          <a:prstGeom prst="wedgeRoundRectCallout">
            <a:avLst>
              <a:gd fmla="val -67773" name="adj1"/>
              <a:gd fmla="val 34447" name="adj2"/>
              <a:gd fmla="val 16667" name="adj3"/>
            </a:avLst>
          </a:prstGeom>
          <a:solidFill>
            <a:srgbClr val="83838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 goal is to detail the impact (in quantifiable terms if possible)</a:t>
            </a:r>
            <a:endParaRPr sz="1100"/>
          </a:p>
        </p:txBody>
      </p:sp>
      <p:sp>
        <p:nvSpPr>
          <p:cNvPr id="323" name="Google Shape;323;p32"/>
          <p:cNvSpPr/>
          <p:nvPr/>
        </p:nvSpPr>
        <p:spPr>
          <a:xfrm>
            <a:off x="87690" y="2407024"/>
            <a:ext cx="1546200" cy="1248600"/>
          </a:xfrm>
          <a:prstGeom prst="wedgeRoundRectCallout">
            <a:avLst>
              <a:gd fmla="val 67910" name="adj1"/>
              <a:gd fmla="val 16848" name="adj2"/>
              <a:gd fmla="val 16667" name="adj3"/>
            </a:avLst>
          </a:prstGeom>
          <a:solidFill>
            <a:srgbClr val="83838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 TIP: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Try using your S/MOps Scorecard to illustrate these points in a way familiar to your audience</a:t>
            </a:r>
            <a:endParaRPr sz="1100"/>
          </a:p>
        </p:txBody>
      </p:sp>
      <p:sp>
        <p:nvSpPr>
          <p:cNvPr id="324" name="Google Shape;324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>
                <a:latin typeface="Quattrocento"/>
                <a:ea typeface="Quattrocento"/>
                <a:cs typeface="Quattrocento"/>
                <a:sym typeface="Quattrocento"/>
              </a:rPr>
              <a:t>Impact Assessment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ckmark" id="329" name="Google Shape;3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360" y="4107703"/>
            <a:ext cx="274324" cy="274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rning" id="330" name="Google Shape;33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8248" y="4115342"/>
            <a:ext cx="289548" cy="289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33"/>
          <p:cNvGrpSpPr/>
          <p:nvPr/>
        </p:nvGrpSpPr>
        <p:grpSpPr>
          <a:xfrm>
            <a:off x="523718" y="4222398"/>
            <a:ext cx="8269583" cy="137250"/>
            <a:chOff x="283086" y="1673376"/>
            <a:chExt cx="11026111" cy="183000"/>
          </a:xfrm>
        </p:grpSpPr>
        <p:sp>
          <p:nvSpPr>
            <p:cNvPr id="332" name="Google Shape;332;p33"/>
            <p:cNvSpPr/>
            <p:nvPr/>
          </p:nvSpPr>
          <p:spPr>
            <a:xfrm>
              <a:off x="283086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704749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1126412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1548075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3857558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4279221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4700884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5122547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5544210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6488120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7331446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7753109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8174772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8596435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9540345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9962008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10383671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10805334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11226997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9018098" y="1673376"/>
              <a:ext cx="183000" cy="1830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P3</a:t>
              </a:r>
              <a:endParaRPr sz="1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2913648" y="1673376"/>
              <a:ext cx="183000" cy="1830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P3</a:t>
              </a:r>
              <a:endParaRPr sz="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5965873" y="1673376"/>
              <a:ext cx="183000" cy="183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P4</a:t>
              </a:r>
              <a:endParaRPr sz="2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54" name="Google Shape;354;p33"/>
          <p:cNvSpPr/>
          <p:nvPr/>
        </p:nvSpPr>
        <p:spPr>
          <a:xfrm>
            <a:off x="2142673" y="4260117"/>
            <a:ext cx="61800" cy="61800"/>
          </a:xfrm>
          <a:prstGeom prst="ellipse">
            <a:avLst/>
          </a:prstGeom>
          <a:solidFill>
            <a:srgbClr val="5E5E5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5" name="Google Shape;355;p33"/>
          <p:cNvSpPr/>
          <p:nvPr/>
        </p:nvSpPr>
        <p:spPr>
          <a:xfrm>
            <a:off x="2545061" y="4593702"/>
            <a:ext cx="754500" cy="342900"/>
          </a:xfrm>
          <a:prstGeom prst="roundRect">
            <a:avLst>
              <a:gd fmla="val 16667" name="adj"/>
            </a:avLst>
          </a:prstGeom>
          <a:solidFill>
            <a:srgbClr val="848385"/>
          </a:solidFill>
          <a:ln cap="flat" cmpd="sng" w="19050">
            <a:solidFill>
              <a:srgbClr val="5E5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Issue Reported</a:t>
            </a:r>
            <a:endParaRPr sz="1100"/>
          </a:p>
        </p:txBody>
      </p:sp>
      <p:sp>
        <p:nvSpPr>
          <p:cNvPr id="356" name="Google Shape;356;p33"/>
          <p:cNvSpPr/>
          <p:nvPr/>
        </p:nvSpPr>
        <p:spPr>
          <a:xfrm>
            <a:off x="1487106" y="4593702"/>
            <a:ext cx="754500" cy="342900"/>
          </a:xfrm>
          <a:prstGeom prst="roundRect">
            <a:avLst>
              <a:gd fmla="val 16667" name="adj"/>
            </a:avLst>
          </a:prstGeom>
          <a:solidFill>
            <a:srgbClr val="848385"/>
          </a:solidFill>
          <a:ln cap="flat" cmpd="sng" w="19050">
            <a:solidFill>
              <a:srgbClr val="5E5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Actual Start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 Issue</a:t>
            </a:r>
            <a:endParaRPr sz="1100"/>
          </a:p>
        </p:txBody>
      </p:sp>
      <p:sp>
        <p:nvSpPr>
          <p:cNvPr id="357" name="Google Shape;357;p33"/>
          <p:cNvSpPr/>
          <p:nvPr/>
        </p:nvSpPr>
        <p:spPr>
          <a:xfrm>
            <a:off x="5261705" y="4593702"/>
            <a:ext cx="622800" cy="342900"/>
          </a:xfrm>
          <a:prstGeom prst="roundRect">
            <a:avLst>
              <a:gd fmla="val 16667" name="adj"/>
            </a:avLst>
          </a:prstGeom>
          <a:solidFill>
            <a:srgbClr val="848385"/>
          </a:solidFill>
          <a:ln cap="flat" cmpd="sng" w="19050">
            <a:solidFill>
              <a:srgbClr val="5E5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Issue Resolved</a:t>
            </a:r>
            <a:endParaRPr sz="1100"/>
          </a:p>
        </p:txBody>
      </p:sp>
      <p:sp>
        <p:nvSpPr>
          <p:cNvPr id="358" name="Google Shape;358;p33"/>
          <p:cNvSpPr/>
          <p:nvPr/>
        </p:nvSpPr>
        <p:spPr>
          <a:xfrm>
            <a:off x="2905403" y="3615124"/>
            <a:ext cx="960000" cy="207900"/>
          </a:xfrm>
          <a:prstGeom prst="roundRect">
            <a:avLst>
              <a:gd fmla="val 16667" name="adj"/>
            </a:avLst>
          </a:prstGeom>
          <a:solidFill>
            <a:srgbClr val="848385"/>
          </a:solidFill>
          <a:ln cap="flat" cmpd="sng" w="19050">
            <a:solidFill>
              <a:srgbClr val="5E5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Form &amp; Unbounce</a:t>
            </a:r>
            <a:endParaRPr sz="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9" name="Google Shape;359;p33"/>
          <p:cNvSpPr/>
          <p:nvPr/>
        </p:nvSpPr>
        <p:spPr>
          <a:xfrm>
            <a:off x="3459280" y="3915160"/>
            <a:ext cx="823200" cy="207900"/>
          </a:xfrm>
          <a:prstGeom prst="roundRect">
            <a:avLst>
              <a:gd fmla="val 16667" name="adj"/>
            </a:avLst>
          </a:prstGeom>
          <a:solidFill>
            <a:srgbClr val="848385"/>
          </a:solidFill>
          <a:ln cap="flat" cmpd="sng" w="19050">
            <a:solidFill>
              <a:srgbClr val="5E5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SalesForce</a:t>
            </a:r>
            <a:endParaRPr sz="1100"/>
          </a:p>
        </p:txBody>
      </p:sp>
      <p:sp>
        <p:nvSpPr>
          <p:cNvPr id="360" name="Google Shape;360;p33"/>
          <p:cNvSpPr/>
          <p:nvPr/>
        </p:nvSpPr>
        <p:spPr>
          <a:xfrm>
            <a:off x="4148793" y="3615122"/>
            <a:ext cx="685800" cy="207900"/>
          </a:xfrm>
          <a:prstGeom prst="roundRect">
            <a:avLst>
              <a:gd fmla="val 16667" name="adj"/>
            </a:avLst>
          </a:prstGeom>
          <a:solidFill>
            <a:srgbClr val="848385"/>
          </a:solidFill>
          <a:ln cap="flat" cmpd="sng" w="19050">
            <a:solidFill>
              <a:srgbClr val="5E5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Marketo</a:t>
            </a:r>
            <a:endParaRPr sz="1100"/>
          </a:p>
        </p:txBody>
      </p:sp>
      <p:sp>
        <p:nvSpPr>
          <p:cNvPr id="361" name="Google Shape;361;p33"/>
          <p:cNvSpPr/>
          <p:nvPr/>
        </p:nvSpPr>
        <p:spPr>
          <a:xfrm>
            <a:off x="4540307" y="4594598"/>
            <a:ext cx="632400" cy="342900"/>
          </a:xfrm>
          <a:prstGeom prst="roundRect">
            <a:avLst>
              <a:gd fmla="val 16667" name="adj"/>
            </a:avLst>
          </a:prstGeom>
          <a:solidFill>
            <a:srgbClr val="848385"/>
          </a:solidFill>
          <a:ln cap="flat" cmpd="sng" w="19050">
            <a:solidFill>
              <a:srgbClr val="5E5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Issue Identified</a:t>
            </a:r>
            <a:endParaRPr sz="1100"/>
          </a:p>
        </p:txBody>
      </p:sp>
      <p:sp>
        <p:nvSpPr>
          <p:cNvPr id="362" name="Google Shape;362;p33"/>
          <p:cNvSpPr txBox="1"/>
          <p:nvPr>
            <p:ph idx="1" type="body"/>
          </p:nvPr>
        </p:nvSpPr>
        <p:spPr>
          <a:xfrm>
            <a:off x="588306" y="1369219"/>
            <a:ext cx="41469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178911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Char char="●"/>
            </a:pPr>
            <a:r>
              <a:rPr lang="en-US" sz="1100">
                <a:solidFill>
                  <a:srgbClr val="5E5E5E"/>
                </a:solidFill>
              </a:rPr>
              <a:t>Mm/dd Issue was Reported</a:t>
            </a:r>
            <a:endParaRPr/>
          </a:p>
          <a:p>
            <a:pPr indent="-17891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D7D31"/>
              </a:buClr>
              <a:buSzPct val="100000"/>
              <a:buChar char="●"/>
            </a:pPr>
            <a:r>
              <a:rPr lang="en-US" sz="1100">
                <a:solidFill>
                  <a:srgbClr val="5E5E5E"/>
                </a:solidFill>
              </a:rPr>
              <a:t>Disabled Ad/Search Words</a:t>
            </a:r>
            <a:endParaRPr/>
          </a:p>
          <a:p>
            <a:pPr indent="-17891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D7D31"/>
              </a:buClr>
              <a:buSzPct val="100000"/>
              <a:buChar char="●"/>
            </a:pPr>
            <a:r>
              <a:rPr lang="en-US" sz="1100">
                <a:solidFill>
                  <a:srgbClr val="5E5E5E"/>
                </a:solidFill>
              </a:rPr>
              <a:t>Diagnostics of web form &amp; Unbounce – no issues found</a:t>
            </a:r>
            <a:endParaRPr/>
          </a:p>
          <a:p>
            <a:pPr indent="-17891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D7D31"/>
              </a:buClr>
              <a:buSzPct val="100000"/>
              <a:buChar char="●"/>
            </a:pPr>
            <a:r>
              <a:rPr lang="en-US" sz="1100">
                <a:solidFill>
                  <a:srgbClr val="5E5E5E"/>
                </a:solidFill>
              </a:rPr>
              <a:t>Diagnostics of SalesForce – no issues found</a:t>
            </a:r>
            <a:endParaRPr/>
          </a:p>
          <a:p>
            <a:pPr indent="-17891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D7D31"/>
              </a:buClr>
              <a:buSzPct val="100000"/>
              <a:buChar char="●"/>
            </a:pPr>
            <a:r>
              <a:rPr lang="en-US" sz="1100">
                <a:solidFill>
                  <a:srgbClr val="5E5E5E"/>
                </a:solidFill>
              </a:rPr>
              <a:t>Diagnostics of Marketo – no system issues found</a:t>
            </a:r>
            <a:endParaRPr/>
          </a:p>
          <a:p>
            <a:pPr indent="-17891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D7D31"/>
              </a:buClr>
              <a:buSzPct val="100000"/>
              <a:buChar char="●"/>
            </a:pPr>
            <a:r>
              <a:rPr lang="en-US" sz="1100">
                <a:solidFill>
                  <a:srgbClr val="5E5E5E"/>
                </a:solidFill>
              </a:rPr>
              <a:t>Workflow tested to validate campaign config – discovered issues</a:t>
            </a:r>
            <a:endParaRPr/>
          </a:p>
          <a:p>
            <a:pPr indent="-17891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D7D31"/>
              </a:buClr>
              <a:buSzPct val="100000"/>
              <a:buChar char="●"/>
            </a:pPr>
            <a:r>
              <a:rPr lang="en-US" sz="1100">
                <a:solidFill>
                  <a:srgbClr val="5E5E5E"/>
                </a:solidFill>
              </a:rPr>
              <a:t>Configuration modified &amp; manually created test data to validate</a:t>
            </a:r>
            <a:endParaRPr/>
          </a:p>
          <a:p>
            <a:pPr indent="-178911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ED7D31"/>
              </a:buClr>
              <a:buSzPct val="100000"/>
              <a:buChar char="●"/>
            </a:pPr>
            <a:r>
              <a:rPr lang="en-US" sz="1100">
                <a:solidFill>
                  <a:srgbClr val="5E5E5E"/>
                </a:solidFill>
              </a:rPr>
              <a:t>MM/dd Issue Resolved &amp; Test Leads deleted</a:t>
            </a:r>
            <a:endParaRPr/>
          </a:p>
        </p:txBody>
      </p:sp>
      <p:pic>
        <p:nvPicPr>
          <p:cNvPr descr="Close" id="363" name="Google Shape;36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6338" y="4155746"/>
            <a:ext cx="264966" cy="2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3"/>
          <p:cNvSpPr/>
          <p:nvPr/>
        </p:nvSpPr>
        <p:spPr>
          <a:xfrm>
            <a:off x="5208354" y="1435652"/>
            <a:ext cx="971700" cy="97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8483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#</a:t>
            </a:r>
            <a:r>
              <a:rPr lang="en-US" sz="15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People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Cross Team Diagnostics</a:t>
            </a:r>
            <a:endParaRPr sz="1100"/>
          </a:p>
        </p:txBody>
      </p:sp>
      <p:sp>
        <p:nvSpPr>
          <p:cNvPr id="365" name="Google Shape;365;p33"/>
          <p:cNvSpPr/>
          <p:nvPr/>
        </p:nvSpPr>
        <p:spPr>
          <a:xfrm>
            <a:off x="6410785" y="1435652"/>
            <a:ext cx="971700" cy="97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8483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#</a:t>
            </a:r>
            <a:r>
              <a:rPr lang="en-US" sz="15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Month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Awareness to  Root Cause</a:t>
            </a:r>
            <a:endParaRPr sz="1100"/>
          </a:p>
        </p:txBody>
      </p:sp>
      <p:sp>
        <p:nvSpPr>
          <p:cNvPr id="366" name="Google Shape;366;p33"/>
          <p:cNvSpPr/>
          <p:nvPr/>
        </p:nvSpPr>
        <p:spPr>
          <a:xfrm>
            <a:off x="7584129" y="1435652"/>
            <a:ext cx="971700" cy="97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8483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#</a:t>
            </a:r>
            <a:r>
              <a:rPr lang="en-US" sz="15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Weeks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Identification to Resolution</a:t>
            </a:r>
            <a:endParaRPr sz="1100"/>
          </a:p>
        </p:txBody>
      </p:sp>
      <p:sp>
        <p:nvSpPr>
          <p:cNvPr id="367" name="Google Shape;367;p33"/>
          <p:cNvSpPr/>
          <p:nvPr/>
        </p:nvSpPr>
        <p:spPr>
          <a:xfrm>
            <a:off x="5239215" y="2578949"/>
            <a:ext cx="3353400" cy="97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8483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ROOT CAUSE:  # User Config Error</a:t>
            </a:r>
            <a:endParaRPr sz="1100"/>
          </a:p>
        </p:txBody>
      </p:sp>
      <p:sp>
        <p:nvSpPr>
          <p:cNvPr id="368" name="Google Shape;368;p33"/>
          <p:cNvSpPr/>
          <p:nvPr/>
        </p:nvSpPr>
        <p:spPr>
          <a:xfrm>
            <a:off x="6860326" y="3997492"/>
            <a:ext cx="2136300" cy="708300"/>
          </a:xfrm>
          <a:prstGeom prst="wedgeRoundRectCallout">
            <a:avLst>
              <a:gd fmla="val -58301" name="adj1"/>
              <a:gd fmla="val 15618" name="adj2"/>
              <a:gd fmla="val 16667" name="adj3"/>
            </a:avLst>
          </a:prstGeom>
          <a:solidFill>
            <a:srgbClr val="ED7D3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 TIP:  A timeline is an efficient way to convey a lot of detail and the passage of time</a:t>
            </a:r>
            <a:endParaRPr sz="1100"/>
          </a:p>
        </p:txBody>
      </p:sp>
      <p:grpSp>
        <p:nvGrpSpPr>
          <p:cNvPr id="369" name="Google Shape;369;p33"/>
          <p:cNvGrpSpPr/>
          <p:nvPr/>
        </p:nvGrpSpPr>
        <p:grpSpPr>
          <a:xfrm>
            <a:off x="2942728" y="1329440"/>
            <a:ext cx="2285434" cy="645975"/>
            <a:chOff x="3422628" y="2358189"/>
            <a:chExt cx="3047245" cy="861300"/>
          </a:xfrm>
        </p:grpSpPr>
        <p:sp>
          <p:nvSpPr>
            <p:cNvPr id="370" name="Google Shape;370;p33"/>
            <p:cNvSpPr/>
            <p:nvPr/>
          </p:nvSpPr>
          <p:spPr>
            <a:xfrm>
              <a:off x="3422628" y="2358189"/>
              <a:ext cx="3045000" cy="861300"/>
            </a:xfrm>
            <a:prstGeom prst="wedgeRoundRectCallout">
              <a:avLst>
                <a:gd fmla="val 53632" name="adj1"/>
                <a:gd fmla="val 20883" name="adj2"/>
                <a:gd fmla="val 16667" name="adj3"/>
              </a:avLst>
            </a:prstGeom>
            <a:solidFill>
              <a:srgbClr val="83838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3424873" y="2358189"/>
              <a:ext cx="3045000" cy="856800"/>
            </a:xfrm>
            <a:prstGeom prst="wedgeRoundRectCallout">
              <a:avLst>
                <a:gd fmla="val -55651" name="adj1"/>
                <a:gd fmla="val -19778" name="adj2"/>
                <a:gd fmla="val 16667" name="adj3"/>
              </a:avLst>
            </a:prstGeom>
            <a:solidFill>
              <a:srgbClr val="83838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Your goal is to detail investigative &amp; diagnostics measures used to get to root cause</a:t>
              </a:r>
              <a:endParaRPr sz="1100"/>
            </a:p>
          </p:txBody>
        </p:sp>
      </p:grpSp>
      <p:cxnSp>
        <p:nvCxnSpPr>
          <p:cNvPr id="372" name="Google Shape;372;p33"/>
          <p:cNvCxnSpPr>
            <a:stCxn id="356" idx="0"/>
            <a:endCxn id="363" idx="2"/>
          </p:cNvCxnSpPr>
          <p:nvPr/>
        </p:nvCxnSpPr>
        <p:spPr>
          <a:xfrm flipH="1" rot="10800000">
            <a:off x="1864356" y="4420602"/>
            <a:ext cx="4500" cy="1731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3" name="Google Shape;373;p33"/>
          <p:cNvCxnSpPr>
            <a:stCxn id="355" idx="0"/>
            <a:endCxn id="330" idx="2"/>
          </p:cNvCxnSpPr>
          <p:nvPr/>
        </p:nvCxnSpPr>
        <p:spPr>
          <a:xfrm flipH="1" rot="10800000">
            <a:off x="2922311" y="4405002"/>
            <a:ext cx="600" cy="1887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4" name="Google Shape;374;p33"/>
          <p:cNvCxnSpPr>
            <a:stCxn id="361" idx="0"/>
            <a:endCxn id="353" idx="4"/>
          </p:cNvCxnSpPr>
          <p:nvPr/>
        </p:nvCxnSpPr>
        <p:spPr>
          <a:xfrm rot="10800000">
            <a:off x="4854407" y="4359698"/>
            <a:ext cx="2100" cy="2349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5" name="Google Shape;375;p33"/>
          <p:cNvCxnSpPr>
            <a:stCxn id="357" idx="0"/>
            <a:endCxn id="329" idx="2"/>
          </p:cNvCxnSpPr>
          <p:nvPr/>
        </p:nvCxnSpPr>
        <p:spPr>
          <a:xfrm rot="10800000">
            <a:off x="5566505" y="4381902"/>
            <a:ext cx="6600" cy="2118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6" name="Google Shape;376;p33"/>
          <p:cNvCxnSpPr>
            <a:stCxn id="358" idx="1"/>
          </p:cNvCxnSpPr>
          <p:nvPr/>
        </p:nvCxnSpPr>
        <p:spPr>
          <a:xfrm>
            <a:off x="2905403" y="3719074"/>
            <a:ext cx="0" cy="3381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7" name="Google Shape;377;p33"/>
          <p:cNvCxnSpPr/>
          <p:nvPr/>
        </p:nvCxnSpPr>
        <p:spPr>
          <a:xfrm flipH="1">
            <a:off x="3857123" y="3740027"/>
            <a:ext cx="8400" cy="4893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8" name="Google Shape;378;p33"/>
          <p:cNvCxnSpPr/>
          <p:nvPr/>
        </p:nvCxnSpPr>
        <p:spPr>
          <a:xfrm>
            <a:off x="3459280" y="3991075"/>
            <a:ext cx="0" cy="2409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9" name="Google Shape;379;p33"/>
          <p:cNvCxnSpPr/>
          <p:nvPr/>
        </p:nvCxnSpPr>
        <p:spPr>
          <a:xfrm>
            <a:off x="4282240" y="3989820"/>
            <a:ext cx="0" cy="2409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0" name="Google Shape;380;p33"/>
          <p:cNvCxnSpPr/>
          <p:nvPr/>
        </p:nvCxnSpPr>
        <p:spPr>
          <a:xfrm>
            <a:off x="4148793" y="3705035"/>
            <a:ext cx="0" cy="5259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1" name="Google Shape;381;p33"/>
          <p:cNvCxnSpPr>
            <a:stCxn id="360" idx="3"/>
          </p:cNvCxnSpPr>
          <p:nvPr/>
        </p:nvCxnSpPr>
        <p:spPr>
          <a:xfrm>
            <a:off x="4834593" y="3719072"/>
            <a:ext cx="6900" cy="4368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2" name="Google Shape;382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>
                <a:latin typeface="Quattrocento"/>
                <a:ea typeface="Quattrocento"/>
                <a:cs typeface="Quattrocento"/>
                <a:sym typeface="Quattrocento"/>
              </a:rPr>
              <a:t>Diagnostic Root &amp; Cause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 txBox="1"/>
          <p:nvPr>
            <p:ph idx="1" type="body"/>
          </p:nvPr>
        </p:nvSpPr>
        <p:spPr>
          <a:xfrm>
            <a:off x="1687429" y="1449904"/>
            <a:ext cx="5757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rPr>
              <a:t>Budgetary allocation for testing &amp; monitoring technology - $</a:t>
            </a:r>
            <a:r>
              <a:rPr lang="en-US">
                <a:latin typeface="Raleway"/>
                <a:ea typeface="Raleway"/>
                <a:cs typeface="Raleway"/>
                <a:sym typeface="Raleway"/>
              </a:rPr>
              <a:t>###</a:t>
            </a:r>
            <a:r>
              <a:rPr lang="en-US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rPr>
              <a:t> / month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</a:pPr>
            <a:r>
              <a:rPr lang="en-US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rPr>
              <a:t>Cross Team Support for Technology Stack management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</a:pPr>
            <a:r>
              <a:rPr lang="en-US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rPr>
              <a:t>Extend Freemium &amp; Discount / Customer Loyalty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SzPts val="2100"/>
              <a:buNone/>
            </a:pPr>
            <a:r>
              <a:t/>
            </a:r>
            <a:endParaRPr>
              <a:solidFill>
                <a:srgbClr val="5E5E5E"/>
              </a:solidFill>
            </a:endParaRPr>
          </a:p>
        </p:txBody>
      </p:sp>
      <p:pic>
        <p:nvPicPr>
          <p:cNvPr descr="Gauge" id="388" name="Google Shape;38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507" y="139852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ward trend" id="389" name="Google Shape;38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507" y="29105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s" id="390" name="Google Shape;39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6507" y="2128842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4"/>
          <p:cNvSpPr/>
          <p:nvPr/>
        </p:nvSpPr>
        <p:spPr>
          <a:xfrm>
            <a:off x="6585444" y="1741571"/>
            <a:ext cx="2391900" cy="911400"/>
          </a:xfrm>
          <a:prstGeom prst="wedgeRoundRectCallout">
            <a:avLst>
              <a:gd fmla="val -59153" name="adj1"/>
              <a:gd fmla="val -20535" name="adj2"/>
              <a:gd fmla="val 16667" name="adj3"/>
            </a:avLst>
          </a:prstGeom>
          <a:solidFill>
            <a:srgbClr val="83838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 goal is to summarize the  resources you need to address the impacts from this incident and prevent them in the future</a:t>
            </a:r>
            <a:endParaRPr sz="1100"/>
          </a:p>
        </p:txBody>
      </p:sp>
      <p:sp>
        <p:nvSpPr>
          <p:cNvPr id="392" name="Google Shape;392;p34"/>
          <p:cNvSpPr/>
          <p:nvPr/>
        </p:nvSpPr>
        <p:spPr>
          <a:xfrm>
            <a:off x="479463" y="3815454"/>
            <a:ext cx="2391900" cy="994200"/>
          </a:xfrm>
          <a:prstGeom prst="wedgeRoundRectCallout">
            <a:avLst>
              <a:gd fmla="val -19542" name="adj1"/>
              <a:gd fmla="val -72079" name="adj2"/>
              <a:gd fmla="val 16667" name="adj3"/>
            </a:avLst>
          </a:prstGeom>
          <a:solidFill>
            <a:srgbClr val="83838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 TIP:  You may need to include additional justification if your impact assessment does not adequately support your asks – it’s beneficial if these two slides tick &amp; tie</a:t>
            </a:r>
            <a:endParaRPr sz="1100"/>
          </a:p>
        </p:txBody>
      </p:sp>
      <p:sp>
        <p:nvSpPr>
          <p:cNvPr id="393" name="Google Shape;393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>
                <a:latin typeface="Quattrocento"/>
                <a:ea typeface="Quattrocento"/>
                <a:cs typeface="Quattrocento"/>
                <a:sym typeface="Quattrocento"/>
              </a:rPr>
              <a:t>Help Wanted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>
                <a:latin typeface="Quattrocento"/>
                <a:ea typeface="Quattrocento"/>
                <a:cs typeface="Quattrocento"/>
                <a:sym typeface="Quattrocento"/>
              </a:rPr>
              <a:t>Incident Summary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96240" y="1501951"/>
            <a:ext cx="3977700" cy="2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-US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Background</a:t>
            </a:r>
            <a:endParaRPr b="1"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1400"/>
              </a:spcBef>
              <a:spcAft>
                <a:spcPts val="1200"/>
              </a:spcAft>
              <a:buSzPts val="1400"/>
              <a:buFont typeface="Raleway"/>
              <a:buChar char="○"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4770120" y="1501951"/>
            <a:ext cx="3977700" cy="2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500"/>
              <a:buFont typeface="Arial"/>
              <a:buNone/>
            </a:pPr>
            <a:r>
              <a:rPr b="1" lang="en-US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Issue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D7D31"/>
              </a:buClr>
              <a:buSzPts val="1400"/>
              <a:buFont typeface="Raleway"/>
              <a:buChar char="•"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7" name="Google Shape;77;p17"/>
          <p:cNvGrpSpPr/>
          <p:nvPr/>
        </p:nvGrpSpPr>
        <p:grpSpPr>
          <a:xfrm>
            <a:off x="531390" y="4300193"/>
            <a:ext cx="8201002" cy="798866"/>
            <a:chOff x="708521" y="5733591"/>
            <a:chExt cx="10934669" cy="1065155"/>
          </a:xfrm>
        </p:grpSpPr>
        <p:grpSp>
          <p:nvGrpSpPr>
            <p:cNvPr id="78" name="Google Shape;78;p17"/>
            <p:cNvGrpSpPr/>
            <p:nvPr/>
          </p:nvGrpSpPr>
          <p:grpSpPr>
            <a:xfrm>
              <a:off x="1090124" y="5884346"/>
              <a:ext cx="10021800" cy="669679"/>
              <a:chOff x="1090124" y="5817671"/>
              <a:chExt cx="10021800" cy="669679"/>
            </a:xfrm>
          </p:grpSpPr>
          <p:sp>
            <p:nvSpPr>
              <p:cNvPr id="79" name="Google Shape;79;p17"/>
              <p:cNvSpPr/>
              <p:nvPr/>
            </p:nvSpPr>
            <p:spPr>
              <a:xfrm>
                <a:off x="1185404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0" name="Google Shape;80;p17"/>
              <p:cNvSpPr/>
              <p:nvPr/>
            </p:nvSpPr>
            <p:spPr>
              <a:xfrm>
                <a:off x="160706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1" name="Google Shape;81;p17"/>
              <p:cNvSpPr/>
              <p:nvPr/>
            </p:nvSpPr>
            <p:spPr>
              <a:xfrm>
                <a:off x="349488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3916550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3" name="Google Shape;83;p17"/>
              <p:cNvSpPr/>
              <p:nvPr/>
            </p:nvSpPr>
            <p:spPr>
              <a:xfrm>
                <a:off x="4338213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4" name="Google Shape;84;p17"/>
              <p:cNvSpPr/>
              <p:nvPr/>
            </p:nvSpPr>
            <p:spPr>
              <a:xfrm>
                <a:off x="4759876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5" name="Google Shape;85;p17"/>
              <p:cNvSpPr/>
              <p:nvPr/>
            </p:nvSpPr>
            <p:spPr>
              <a:xfrm>
                <a:off x="5181539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6" name="Google Shape;86;p17"/>
              <p:cNvSpPr/>
              <p:nvPr/>
            </p:nvSpPr>
            <p:spPr>
              <a:xfrm>
                <a:off x="5603202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7" name="Google Shape;87;p17"/>
              <p:cNvSpPr/>
              <p:nvPr/>
            </p:nvSpPr>
            <p:spPr>
              <a:xfrm>
                <a:off x="6547112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8" name="Google Shape;88;p17"/>
              <p:cNvSpPr/>
              <p:nvPr/>
            </p:nvSpPr>
            <p:spPr>
              <a:xfrm>
                <a:off x="6968775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" name="Google Shape;89;p17"/>
              <p:cNvSpPr/>
              <p:nvPr/>
            </p:nvSpPr>
            <p:spPr>
              <a:xfrm>
                <a:off x="7390438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0" name="Google Shape;90;p17"/>
              <p:cNvSpPr/>
              <p:nvPr/>
            </p:nvSpPr>
            <p:spPr>
              <a:xfrm>
                <a:off x="7812101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1" name="Google Shape;91;p17"/>
              <p:cNvSpPr/>
              <p:nvPr/>
            </p:nvSpPr>
            <p:spPr>
              <a:xfrm>
                <a:off x="8233764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2" name="Google Shape;92;p17"/>
              <p:cNvSpPr/>
              <p:nvPr/>
            </p:nvSpPr>
            <p:spPr>
              <a:xfrm>
                <a:off x="865542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" name="Google Shape;93;p17"/>
              <p:cNvSpPr/>
              <p:nvPr/>
            </p:nvSpPr>
            <p:spPr>
              <a:xfrm>
                <a:off x="959933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4" name="Google Shape;94;p17"/>
              <p:cNvSpPr/>
              <p:nvPr/>
            </p:nvSpPr>
            <p:spPr>
              <a:xfrm>
                <a:off x="10021000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" name="Google Shape;95;p17"/>
              <p:cNvSpPr/>
              <p:nvPr/>
            </p:nvSpPr>
            <p:spPr>
              <a:xfrm>
                <a:off x="10442663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" name="Google Shape;96;p17"/>
              <p:cNvSpPr/>
              <p:nvPr/>
            </p:nvSpPr>
            <p:spPr>
              <a:xfrm>
                <a:off x="10864326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" name="Google Shape;97;p17"/>
              <p:cNvSpPr/>
              <p:nvPr/>
            </p:nvSpPr>
            <p:spPr>
              <a:xfrm>
                <a:off x="9077090" y="5817671"/>
                <a:ext cx="183000" cy="1830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1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" name="Google Shape;98;p17"/>
              <p:cNvSpPr/>
              <p:nvPr/>
            </p:nvSpPr>
            <p:spPr>
              <a:xfrm>
                <a:off x="2972640" y="5817671"/>
                <a:ext cx="183000" cy="1830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1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6024865" y="5817671"/>
                <a:ext cx="183000" cy="1830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1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1090124" y="6120450"/>
                <a:ext cx="10021800" cy="366900"/>
              </a:xfrm>
              <a:prstGeom prst="rect">
                <a:avLst/>
              </a:prstGeom>
              <a:gradFill>
                <a:gsLst>
                  <a:gs pos="0">
                    <a:srgbClr val="E6E6E6"/>
                  </a:gs>
                  <a:gs pos="12000">
                    <a:srgbClr val="E6E6E6"/>
                  </a:gs>
                  <a:gs pos="38000">
                    <a:srgbClr val="5E5E5E"/>
                  </a:gs>
                  <a:gs pos="100000">
                    <a:srgbClr val="5E5E5E"/>
                  </a:gs>
                </a:gsLst>
                <a:lin ang="10800025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2495924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pic>
          <p:nvPicPr>
            <p:cNvPr descr="Warning" id="102" name="Google Shape;10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43390" y="5733591"/>
              <a:ext cx="386065" cy="38606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" name="Google Shape;103;p17"/>
            <p:cNvGrpSpPr/>
            <p:nvPr/>
          </p:nvGrpSpPr>
          <p:grpSpPr>
            <a:xfrm>
              <a:off x="708521" y="6088212"/>
              <a:ext cx="562404" cy="564792"/>
              <a:chOff x="4831064" y="673770"/>
              <a:chExt cx="635700" cy="638400"/>
            </a:xfrm>
          </p:grpSpPr>
          <p:sp>
            <p:nvSpPr>
              <p:cNvPr id="104" name="Google Shape;104;p17"/>
              <p:cNvSpPr/>
              <p:nvPr/>
            </p:nvSpPr>
            <p:spPr>
              <a:xfrm>
                <a:off x="4831064" y="673770"/>
                <a:ext cx="635700" cy="63840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pic>
            <p:nvPicPr>
              <p:cNvPr descr="Play" id="105" name="Google Shape;105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13256" y="716205"/>
                <a:ext cx="553453" cy="5534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Marker" id="106" name="Google Shape;106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28790" y="588434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" name="Google Shape;398;p35"/>
          <p:cNvGraphicFramePr/>
          <p:nvPr/>
        </p:nvGraphicFramePr>
        <p:xfrm>
          <a:off x="9" y="1308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559225"/>
                <a:gridCol w="2670525"/>
                <a:gridCol w="2175000"/>
                <a:gridCol w="1739250"/>
              </a:tblGrid>
              <a:tr h="25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Executive Sponsor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Project Owner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Projected Budget ($)</a:t>
                      </a:r>
                      <a:endParaRPr b="1" sz="15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Est. Deploy Date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</a:t>
                      </a: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ane Doe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Jane Doe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01.01.2022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9" name="Google Shape;399;p35"/>
          <p:cNvGraphicFramePr/>
          <p:nvPr/>
        </p:nvGraphicFramePr>
        <p:xfrm>
          <a:off x="-16" y="703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5387025"/>
              </a:tblGrid>
              <a:tr h="60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V2MOM: </a:t>
                      </a:r>
                      <a:r>
                        <a:rPr lang="en-US" sz="1500">
                          <a:solidFill>
                            <a:schemeClr val="dk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Monitor Tech Stack &amp; Grow Lead Count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0" name="Google Shape;400;p35"/>
          <p:cNvGraphicFramePr/>
          <p:nvPr/>
        </p:nvGraphicFramePr>
        <p:xfrm>
          <a:off x="5387009" y="703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838500"/>
                <a:gridCol w="1918475"/>
              </a:tblGrid>
              <a:tr h="17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Approval Status</a:t>
                      </a:r>
                      <a:endParaRPr b="1"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Priority</a:t>
                      </a:r>
                      <a:endParaRPr b="1"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9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1" name="Google Shape;401;p35"/>
          <p:cNvGraphicFramePr/>
          <p:nvPr/>
        </p:nvGraphicFramePr>
        <p:xfrm>
          <a:off x="-4" y="20058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711550"/>
                <a:gridCol w="475900"/>
                <a:gridCol w="1955450"/>
                <a:gridCol w="2184375"/>
                <a:gridCol w="1659050"/>
                <a:gridCol w="1157650"/>
              </a:tblGrid>
              <a:tr h="313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Project Goals</a:t>
                      </a:r>
                      <a:endParaRPr b="1" sz="16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Create automated monitoring and testing of Revenue Operations platforms</a:t>
                      </a:r>
                      <a:endParaRPr sz="15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500"/>
                        <a:buFont typeface="Raleway"/>
                        <a:buChar char="○"/>
                      </a:pPr>
                      <a:r>
                        <a:rPr lang="en-US" sz="150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ie. Marketo, LeanData, Salesforce (List out your platforms)</a:t>
                      </a:r>
                      <a:endParaRPr sz="15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Ensure data normalcy, standardization, and correct marketing attribution across corporate marketing, enterprise marketing, and field marketing </a:t>
                      </a:r>
                      <a:endParaRPr sz="15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107450" marL="10745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402" name="Google Shape;402;p35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Tech Stack Monitoring &amp; Testing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Strategy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6"/>
          <p:cNvSpPr/>
          <p:nvPr/>
        </p:nvSpPr>
        <p:spPr>
          <a:xfrm>
            <a:off x="6561800" y="4683600"/>
            <a:ext cx="25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Purchase &amp; Project Proposal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408" name="Google Shape;408;p36"/>
          <p:cNvGraphicFramePr/>
          <p:nvPr/>
        </p:nvGraphicFramePr>
        <p:xfrm>
          <a:off x="-16" y="20137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3160350"/>
                <a:gridCol w="3297800"/>
                <a:gridCol w="2685875"/>
              </a:tblGrid>
              <a:tr h="42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Year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Cash Flow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Net Invested Cash</a:t>
                      </a:r>
                      <a:endParaRPr b="1" sz="15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 </a:t>
                      </a: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 $00,000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 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 $00,000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 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 $00,000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 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 $00,000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 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 $00,000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9" name="Google Shape;409;p36"/>
          <p:cNvGraphicFramePr/>
          <p:nvPr/>
        </p:nvGraphicFramePr>
        <p:xfrm>
          <a:off x="-16" y="703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9144025"/>
              </a:tblGrid>
              <a:tr h="55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Payback Period</a:t>
                      </a:r>
                      <a:endParaRPr b="1" sz="1500">
                        <a:solidFill>
                          <a:schemeClr val="dk1"/>
                        </a:solidFill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0" name="Google Shape;410;p36"/>
          <p:cNvGraphicFramePr/>
          <p:nvPr/>
        </p:nvGraphicFramePr>
        <p:xfrm>
          <a:off x="-4" y="12607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4474675"/>
                <a:gridCol w="4669325"/>
              </a:tblGrid>
              <a:tr h="24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Initial Investment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Annual Payback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1" name="Google Shape;411;p36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Tech Stack Monitoring &amp; Testing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Strategy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Google Shape;416;p37"/>
          <p:cNvGraphicFramePr/>
          <p:nvPr/>
        </p:nvGraphicFramePr>
        <p:xfrm>
          <a:off x="-4" y="703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711550"/>
                <a:gridCol w="475900"/>
                <a:gridCol w="1955450"/>
                <a:gridCol w="2184375"/>
                <a:gridCol w="1659050"/>
                <a:gridCol w="1157650"/>
              </a:tblGrid>
              <a:tr h="191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Current Monitoring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Situation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Rely on employees manually monitoring a platform</a:t>
                      </a:r>
                      <a:endParaRPr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1" marL="9144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Raleway"/>
                        <a:buChar char="○"/>
                      </a:pPr>
                      <a:r>
                        <a:rPr lang="en-US" sz="15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Neither efficient or sufficient due to time constraints</a:t>
                      </a:r>
                      <a:endParaRPr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Use Pagerduty within SFDC to alert us for system outages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○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Miss failures in critical configurations (upstream/downstream systems)</a:t>
                      </a:r>
                      <a:endParaRPr sz="15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146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Business Value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of Stack Moxie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Stack Moxie’s Main Value Propositions:</a:t>
                      </a:r>
                      <a:endParaRPr b="1"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Deep integration and testing with Marketo, LeanData, Webinar, etc.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Cross object validation in SFDC and Outreach</a:t>
                      </a:r>
                      <a:endParaRPr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417" name="Google Shape;417;p37"/>
          <p:cNvSpPr/>
          <p:nvPr/>
        </p:nvSpPr>
        <p:spPr>
          <a:xfrm>
            <a:off x="6561800" y="4683600"/>
            <a:ext cx="25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Purchase &amp; Project Proposal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418" name="Google Shape;418;p37"/>
          <p:cNvGraphicFramePr/>
          <p:nvPr/>
        </p:nvGraphicFramePr>
        <p:xfrm>
          <a:off x="0" y="408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{4B0048FF-5A41-46C1-865A-4CEE10849290}</a:tableStyleId>
              </a:tblPr>
              <a:tblGrid>
                <a:gridCol w="9143975"/>
              </a:tblGrid>
              <a:tr h="105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This project will enter the next phase of maturity of our operations where we are 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automatically testing our critical business processes at launch and in real time </a:t>
                      </a:r>
                      <a:endParaRPr b="1"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(reducing manual effort) and surfacing system errors much faster to the team.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" name="Google Shape;419;p37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Tech Stack Monitoring &amp; Testing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Strategy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" name="Google Shape;424;p38"/>
          <p:cNvGraphicFramePr/>
          <p:nvPr/>
        </p:nvGraphicFramePr>
        <p:xfrm>
          <a:off x="-16" y="703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9144025"/>
              </a:tblGrid>
              <a:tr h="82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Our Success Criteria</a:t>
                      </a:r>
                      <a:endParaRPr b="1" sz="22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98275">
                <a:tc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Reduction of response time</a:t>
                      </a: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to platform failures and decreased downtime impacts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Creation of PagerDuty specific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testing templates to decrease time to conduct testing</a:t>
                      </a: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and increase breadth and completeness of testing across functions 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○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Analytics, web, sales, marketing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Automated monitoring of the lead to opportunity process 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○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Time it takes, tracking failures, sales SLA’s, etc.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5" name="Google Shape;425;p38"/>
          <p:cNvGraphicFramePr/>
          <p:nvPr/>
        </p:nvGraphicFramePr>
        <p:xfrm>
          <a:off x="46" y="43261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850300"/>
                <a:gridCol w="337150"/>
                <a:gridCol w="1955450"/>
                <a:gridCol w="2184375"/>
                <a:gridCol w="1659050"/>
                <a:gridCol w="1157650"/>
              </a:tblGrid>
              <a:tr h="81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Key Stakeholders</a:t>
                      </a:r>
                      <a:endParaRPr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A, B, C, D, E</a:t>
                      </a:r>
                      <a:endParaRPr sz="13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426" name="Google Shape;426;p38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Tech Stack Monitoring &amp; Testing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Strategy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" name="Google Shape;431;p39"/>
          <p:cNvGraphicFramePr/>
          <p:nvPr/>
        </p:nvGraphicFramePr>
        <p:xfrm>
          <a:off x="46" y="703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9144000"/>
              </a:tblGrid>
              <a:tr h="67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Scope</a:t>
                      </a:r>
                      <a:endParaRPr b="1" sz="16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768050">
                <a:tc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Automated testing of Web Forms (attribution to sales leads) 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Automated monitoring of data loaded via API (3rd party syndication)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Marketo Programs (We have </a:t>
                      </a:r>
                      <a:r>
                        <a:rPr b="1" lang="en-US" sz="1500">
                          <a:solidFill>
                            <a:srgbClr val="F8243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xx</a:t>
                      </a: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programs)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Data Augmentation (ZoomInfo, Clearbit)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Lead Routing (LeanData)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CRM Data Management (Salesforce)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Sales Engagement Platform (Outreach)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32" name="Google Shape;432;p39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Tech Stack Monitoring &amp; Testing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Strategy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" name="Google Shape;437;p40"/>
          <p:cNvGraphicFramePr/>
          <p:nvPr/>
        </p:nvGraphicFramePr>
        <p:xfrm>
          <a:off x="46" y="703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626100"/>
                <a:gridCol w="561350"/>
                <a:gridCol w="1955450"/>
                <a:gridCol w="2184375"/>
                <a:gridCol w="1659050"/>
                <a:gridCol w="1157650"/>
              </a:tblGrid>
              <a:tr h="362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Key Assumptions &amp; Constraints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SFDC will not need significant integration support form BAE 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1" marL="9144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○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Stack Moxie uses SFDC OAuth 2.0 and a standard API user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1" marL="9144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○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Stack Moxie uses a standard Marketo Launch Point integration</a:t>
                      </a:r>
                      <a:b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</a:b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0" marL="4572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Stack Moxie does not collect, process, or store PII </a:t>
                      </a:r>
                      <a:endParaRPr sz="15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-323850" lvl="1" marL="9144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○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Only uses test (dummy) data to ensure system configurations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438" name="Google Shape;438;p40"/>
          <p:cNvGraphicFramePr/>
          <p:nvPr/>
        </p:nvGraphicFramePr>
        <p:xfrm>
          <a:off x="1626146" y="43331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333000"/>
                <a:gridCol w="482300"/>
                <a:gridCol w="1602975"/>
                <a:gridCol w="1790650"/>
                <a:gridCol w="1360025"/>
                <a:gridCol w="948950"/>
              </a:tblGrid>
              <a:tr h="487950">
                <a:tc gridSpan="2">
                  <a:txBody>
                    <a:bodyPr/>
                    <a:lstStyle/>
                    <a:p>
                      <a:pPr indent="-111125" lvl="0" marL="111125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6AC38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Reach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Impact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Confidence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-111125" lvl="0" marL="111125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6AC38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Effort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-111125" lvl="0" marL="111125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6AC38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</a:t>
                      </a:r>
                      <a:endParaRPr b="1" sz="13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223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6767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</a:t>
                      </a: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internal employees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6767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</a:t>
                      </a: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x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95%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Month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B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114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9" name="Google Shape;439;p40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Tech Stack Monitoring &amp; Testing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r>
                        <a:rPr lang="en-US" sz="18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Strategy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  <p:graphicFrame>
        <p:nvGraphicFramePr>
          <p:cNvPr id="440" name="Google Shape;440;p40"/>
          <p:cNvGraphicFramePr/>
          <p:nvPr/>
        </p:nvGraphicFramePr>
        <p:xfrm>
          <a:off x="-4" y="43331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626150"/>
              </a:tblGrid>
              <a:tr h="81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RICE Score</a:t>
                      </a:r>
                      <a:endParaRPr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Quattrocento Sans"/>
              <a:buNone/>
            </a:pPr>
            <a:r>
              <a:rPr lang="en-US"/>
              <a:t>Appendix Two</a:t>
            </a:r>
            <a:endParaRPr/>
          </a:p>
        </p:txBody>
      </p:sp>
      <p:sp>
        <p:nvSpPr>
          <p:cNvPr id="446" name="Google Shape;446;p41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/>
              <a:t>One-Pager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2"/>
          <p:cNvSpPr txBox="1"/>
          <p:nvPr/>
        </p:nvSpPr>
        <p:spPr>
          <a:xfrm>
            <a:off x="297779" y="1433199"/>
            <a:ext cx="4274400" cy="2847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5F5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Issue Summary &amp; Impact </a:t>
            </a:r>
            <a:endParaRPr sz="1100"/>
          </a:p>
        </p:txBody>
      </p:sp>
      <p:sp>
        <p:nvSpPr>
          <p:cNvPr id="452" name="Google Shape;452;p42"/>
          <p:cNvSpPr txBox="1"/>
          <p:nvPr/>
        </p:nvSpPr>
        <p:spPr>
          <a:xfrm>
            <a:off x="297779" y="3255566"/>
            <a:ext cx="4274400" cy="2847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5F5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Diagnostics &amp; Root Cause</a:t>
            </a:r>
            <a:endParaRPr sz="1100"/>
          </a:p>
        </p:txBody>
      </p:sp>
      <p:sp>
        <p:nvSpPr>
          <p:cNvPr id="453" name="Google Shape;453;p42"/>
          <p:cNvSpPr txBox="1"/>
          <p:nvPr/>
        </p:nvSpPr>
        <p:spPr>
          <a:xfrm>
            <a:off x="4722391" y="1441439"/>
            <a:ext cx="4274400" cy="2847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5F5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Next Steps &amp; Help Wanted</a:t>
            </a:r>
            <a:endParaRPr sz="1100"/>
          </a:p>
        </p:txBody>
      </p:sp>
      <p:sp>
        <p:nvSpPr>
          <p:cNvPr id="454" name="Google Shape;454;p42"/>
          <p:cNvSpPr/>
          <p:nvPr/>
        </p:nvSpPr>
        <p:spPr>
          <a:xfrm>
            <a:off x="4731415" y="1746530"/>
            <a:ext cx="4274400" cy="31140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5" name="Google Shape;455;p42"/>
          <p:cNvSpPr/>
          <p:nvPr/>
        </p:nvSpPr>
        <p:spPr>
          <a:xfrm>
            <a:off x="297778" y="1743417"/>
            <a:ext cx="4274400" cy="13029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6" name="Google Shape;456;p42"/>
          <p:cNvSpPr/>
          <p:nvPr/>
        </p:nvSpPr>
        <p:spPr>
          <a:xfrm>
            <a:off x="306802" y="3558473"/>
            <a:ext cx="4274400" cy="13029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880625" y="1984744"/>
            <a:ext cx="7634700" cy="2541600"/>
          </a:xfrm>
          <a:prstGeom prst="rect">
            <a:avLst/>
          </a:prstGeom>
          <a:solidFill>
            <a:srgbClr val="5E5E5E">
              <a:alpha val="90590"/>
            </a:srgbClr>
          </a:solidFill>
          <a:ln cap="flat" cmpd="sng" w="57150">
            <a:solidFill>
              <a:srgbClr val="3D3D3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Just because the story fits on one page doesn’t mean that you should cut any corners in the time you spend preparing your narrative.</a:t>
            </a:r>
            <a:endParaRPr sz="1100"/>
          </a:p>
          <a:p>
            <a:pPr indent="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Use the preceding slides as a guide to add substance to your story then use this slide as a template to inform the amount of ‘space’ you should dedicate to each theme. The story should be in the same proportion as these boxes – 50% dedicated to the what happened &amp; root cause &amp; 50% dedicated to what you’re doing next &amp; where you need help.</a:t>
            </a:r>
            <a:endParaRPr sz="1100"/>
          </a:p>
          <a:p>
            <a:pPr indent="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2540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&lt;delete me&gt;</a:t>
            </a:r>
            <a:endParaRPr sz="15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8" name="Google Shape;458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>
                <a:latin typeface="Quattrocento"/>
                <a:ea typeface="Quattrocento"/>
                <a:cs typeface="Quattrocento"/>
                <a:sym typeface="Quattrocento"/>
              </a:rPr>
              <a:t>One-Pager Option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Quattrocento Sans"/>
              <a:buNone/>
            </a:pPr>
            <a:r>
              <a:rPr lang="en-US"/>
              <a:t>Appendix Three</a:t>
            </a:r>
            <a:endParaRPr/>
          </a:p>
        </p:txBody>
      </p:sp>
      <p:sp>
        <p:nvSpPr>
          <p:cNvPr id="464" name="Google Shape;464;p43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/>
              <a:t>(Reference) Presentation Graphics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4"/>
          <p:cNvSpPr/>
          <p:nvPr/>
        </p:nvSpPr>
        <p:spPr>
          <a:xfrm>
            <a:off x="6611947" y="1528969"/>
            <a:ext cx="2402700" cy="16845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Next Steps: Plan for Action Collection</a:t>
            </a:r>
            <a:endParaRPr sz="1100"/>
          </a:p>
        </p:txBody>
      </p:sp>
      <p:sp>
        <p:nvSpPr>
          <p:cNvPr id="470" name="Google Shape;470;p44"/>
          <p:cNvSpPr/>
          <p:nvPr/>
        </p:nvSpPr>
        <p:spPr>
          <a:xfrm>
            <a:off x="125969" y="3431529"/>
            <a:ext cx="8888700" cy="15231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Timeline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Collection</a:t>
            </a:r>
            <a:endParaRPr sz="1100"/>
          </a:p>
        </p:txBody>
      </p:sp>
      <p:sp>
        <p:nvSpPr>
          <p:cNvPr id="471" name="Google Shape;471;p44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/>
              <a:t>Graphics Master</a:t>
            </a:r>
            <a:endParaRPr/>
          </a:p>
        </p:txBody>
      </p:sp>
      <p:pic>
        <p:nvPicPr>
          <p:cNvPr descr="Warning" id="472" name="Google Shape;47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7340" y="3629656"/>
            <a:ext cx="289548" cy="289548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4"/>
          <p:cNvSpPr/>
          <p:nvPr/>
        </p:nvSpPr>
        <p:spPr>
          <a:xfrm>
            <a:off x="4229451" y="3671560"/>
            <a:ext cx="205800" cy="205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74" name="Google Shape;474;p44"/>
          <p:cNvGrpSpPr/>
          <p:nvPr/>
        </p:nvGrpSpPr>
        <p:grpSpPr>
          <a:xfrm>
            <a:off x="256559" y="4708225"/>
            <a:ext cx="8585831" cy="137250"/>
            <a:chOff x="342078" y="5884346"/>
            <a:chExt cx="11447774" cy="183000"/>
          </a:xfrm>
        </p:grpSpPr>
        <p:grpSp>
          <p:nvGrpSpPr>
            <p:cNvPr id="475" name="Google Shape;475;p44"/>
            <p:cNvGrpSpPr/>
            <p:nvPr/>
          </p:nvGrpSpPr>
          <p:grpSpPr>
            <a:xfrm>
              <a:off x="342078" y="5884346"/>
              <a:ext cx="11026111" cy="183000"/>
              <a:chOff x="342078" y="5817671"/>
              <a:chExt cx="11026111" cy="183000"/>
            </a:xfrm>
          </p:grpSpPr>
          <p:sp>
            <p:nvSpPr>
              <p:cNvPr id="476" name="Google Shape;476;p44"/>
              <p:cNvSpPr/>
              <p:nvPr/>
            </p:nvSpPr>
            <p:spPr>
              <a:xfrm>
                <a:off x="342078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63741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1185404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160706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349488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3916550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4338213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4759876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5181539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5603202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6547112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6968775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390438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812101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233764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865542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9599337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10021000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10442663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10864326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11285989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9077090" y="5817671"/>
                <a:ext cx="183000" cy="1830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1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2972640" y="5817671"/>
                <a:ext cx="183000" cy="1830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1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6024865" y="5817671"/>
                <a:ext cx="183000" cy="1830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1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2495924" y="5867963"/>
                <a:ext cx="82200" cy="82200"/>
              </a:xfrm>
              <a:prstGeom prst="ellipse">
                <a:avLst/>
              </a:pr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01" name="Google Shape;501;p44"/>
            <p:cNvSpPr/>
            <p:nvPr/>
          </p:nvSpPr>
          <p:spPr>
            <a:xfrm>
              <a:off x="2051495" y="593463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11707652" y="593463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descr="Marker" id="503" name="Google Shape;50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7796" y="343153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504" name="Google Shape;50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9604" y="3637268"/>
            <a:ext cx="274324" cy="274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" id="505" name="Google Shape;505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4207" y="3641947"/>
            <a:ext cx="264966" cy="2649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6" name="Google Shape;506;p44"/>
          <p:cNvGrpSpPr/>
          <p:nvPr/>
        </p:nvGrpSpPr>
        <p:grpSpPr>
          <a:xfrm>
            <a:off x="428727" y="3972322"/>
            <a:ext cx="8191737" cy="685800"/>
            <a:chOff x="571635" y="4903143"/>
            <a:chExt cx="10922315" cy="914400"/>
          </a:xfrm>
        </p:grpSpPr>
        <p:sp>
          <p:nvSpPr>
            <p:cNvPr id="507" name="Google Shape;507;p44"/>
            <p:cNvSpPr/>
            <p:nvPr/>
          </p:nvSpPr>
          <p:spPr>
            <a:xfrm>
              <a:off x="924813" y="5176878"/>
              <a:ext cx="10021800" cy="366900"/>
            </a:xfrm>
            <a:prstGeom prst="rect">
              <a:avLst/>
            </a:prstGeom>
            <a:gradFill>
              <a:gsLst>
                <a:gs pos="0">
                  <a:srgbClr val="E6E6E6"/>
                </a:gs>
                <a:gs pos="12000">
                  <a:srgbClr val="E6E6E6"/>
                </a:gs>
                <a:gs pos="38000">
                  <a:srgbClr val="5E5E5E"/>
                </a:gs>
                <a:gs pos="100000">
                  <a:srgbClr val="5E5E5E"/>
                </a:gs>
              </a:gsLst>
              <a:lin ang="10800025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508" name="Google Shape;508;p44"/>
            <p:cNvGrpSpPr/>
            <p:nvPr/>
          </p:nvGrpSpPr>
          <p:grpSpPr>
            <a:xfrm>
              <a:off x="571635" y="5077965"/>
              <a:ext cx="562404" cy="564792"/>
              <a:chOff x="4831064" y="673770"/>
              <a:chExt cx="635700" cy="638400"/>
            </a:xfrm>
          </p:grpSpPr>
          <p:sp>
            <p:nvSpPr>
              <p:cNvPr id="509" name="Google Shape;509;p44"/>
              <p:cNvSpPr/>
              <p:nvPr/>
            </p:nvSpPr>
            <p:spPr>
              <a:xfrm>
                <a:off x="4831064" y="673770"/>
                <a:ext cx="635700" cy="63840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pic>
            <p:nvPicPr>
              <p:cNvPr descr="Play" id="510" name="Google Shape;510;p4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913256" y="716205"/>
                <a:ext cx="553453" cy="5534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Marker" id="511" name="Google Shape;511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579551" y="490314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2" name="Google Shape;512;p44"/>
          <p:cNvGrpSpPr/>
          <p:nvPr/>
        </p:nvGrpSpPr>
        <p:grpSpPr>
          <a:xfrm>
            <a:off x="4928925" y="3562628"/>
            <a:ext cx="421787" cy="423578"/>
            <a:chOff x="4831064" y="673770"/>
            <a:chExt cx="635700" cy="638400"/>
          </a:xfrm>
        </p:grpSpPr>
        <p:sp>
          <p:nvSpPr>
            <p:cNvPr id="513" name="Google Shape;513;p44"/>
            <p:cNvSpPr/>
            <p:nvPr/>
          </p:nvSpPr>
          <p:spPr>
            <a:xfrm>
              <a:off x="4831064" y="673770"/>
              <a:ext cx="635700" cy="6384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descr="Play" id="514" name="Google Shape;514;p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13256" y="716205"/>
              <a:ext cx="553453" cy="5534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5" name="Google Shape;515;p44"/>
          <p:cNvSpPr/>
          <p:nvPr/>
        </p:nvSpPr>
        <p:spPr>
          <a:xfrm>
            <a:off x="1916270" y="3705850"/>
            <a:ext cx="137400" cy="137400"/>
          </a:xfrm>
          <a:prstGeom prst="ellipse">
            <a:avLst/>
          </a:prstGeom>
          <a:solidFill>
            <a:srgbClr val="5E5E5E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6" name="Google Shape;516;p44"/>
          <p:cNvSpPr/>
          <p:nvPr/>
        </p:nvSpPr>
        <p:spPr>
          <a:xfrm>
            <a:off x="2185528" y="3743569"/>
            <a:ext cx="61800" cy="61800"/>
          </a:xfrm>
          <a:prstGeom prst="ellipse">
            <a:avLst/>
          </a:prstGeom>
          <a:solidFill>
            <a:srgbClr val="5E5E5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7" name="Google Shape;517;p44"/>
          <p:cNvSpPr/>
          <p:nvPr/>
        </p:nvSpPr>
        <p:spPr>
          <a:xfrm>
            <a:off x="2350906" y="3602980"/>
            <a:ext cx="754500" cy="342900"/>
          </a:xfrm>
          <a:prstGeom prst="roundRect">
            <a:avLst>
              <a:gd fmla="val 16667" name="adj"/>
            </a:avLst>
          </a:prstGeom>
          <a:solidFill>
            <a:srgbClr val="848385"/>
          </a:solidFill>
          <a:ln cap="flat" cmpd="sng" w="19050">
            <a:solidFill>
              <a:srgbClr val="5E5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Time line label</a:t>
            </a:r>
            <a:endParaRPr sz="1100"/>
          </a:p>
        </p:txBody>
      </p:sp>
      <p:cxnSp>
        <p:nvCxnSpPr>
          <p:cNvPr id="518" name="Google Shape;518;p44"/>
          <p:cNvCxnSpPr/>
          <p:nvPr/>
        </p:nvCxnSpPr>
        <p:spPr>
          <a:xfrm rot="10800000">
            <a:off x="3259369" y="3668467"/>
            <a:ext cx="6600" cy="211800"/>
          </a:xfrm>
          <a:prstGeom prst="straightConnector1">
            <a:avLst/>
          </a:prstGeom>
          <a:noFill/>
          <a:ln cap="flat" cmpd="sng" w="9525">
            <a:solidFill>
              <a:srgbClr val="83838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19" name="Google Shape;519;p44"/>
          <p:cNvCxnSpPr/>
          <p:nvPr/>
        </p:nvCxnSpPr>
        <p:spPr>
          <a:xfrm>
            <a:off x="7147615" y="2400783"/>
            <a:ext cx="1167600" cy="164100"/>
          </a:xfrm>
          <a:prstGeom prst="bentConnector3">
            <a:avLst>
              <a:gd fmla="val 1234" name="adj1"/>
            </a:avLst>
          </a:pr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20" name="Google Shape;520;p44"/>
          <p:cNvSpPr/>
          <p:nvPr/>
        </p:nvSpPr>
        <p:spPr>
          <a:xfrm>
            <a:off x="8406162" y="2104615"/>
            <a:ext cx="107769" cy="137160"/>
          </a:xfrm>
          <a:prstGeom prst="flowChartDecision">
            <a:avLst/>
          </a:prstGeom>
          <a:solidFill>
            <a:schemeClr val="accent5"/>
          </a:solidFill>
          <a:ln cap="flat" cmpd="sng" w="12700">
            <a:solidFill>
              <a:srgbClr val="B98E0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Warning" id="521" name="Google Shape;521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14279" y="2028421"/>
            <a:ext cx="289548" cy="289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" id="522" name="Google Shape;52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0878" y="2040989"/>
            <a:ext cx="254872" cy="254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" id="523" name="Google Shape;523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98879" y="2035942"/>
            <a:ext cx="264966" cy="2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4"/>
          <p:cNvSpPr/>
          <p:nvPr/>
        </p:nvSpPr>
        <p:spPr>
          <a:xfrm>
            <a:off x="129341" y="1541827"/>
            <a:ext cx="6280200" cy="16845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Misc. Icons - Collection</a:t>
            </a:r>
            <a:endParaRPr sz="1100"/>
          </a:p>
        </p:txBody>
      </p:sp>
      <p:pic>
        <p:nvPicPr>
          <p:cNvPr descr="Marketing" id="525" name="Google Shape;525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4186" y="1828909"/>
            <a:ext cx="388620" cy="38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9616" y="2317503"/>
            <a:ext cx="505414" cy="355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7" name="Google Shape;527;p44"/>
          <p:cNvGrpSpPr/>
          <p:nvPr/>
        </p:nvGrpSpPr>
        <p:grpSpPr>
          <a:xfrm>
            <a:off x="2057934" y="1845399"/>
            <a:ext cx="346066" cy="355702"/>
            <a:chOff x="6790128" y="170082"/>
            <a:chExt cx="617645" cy="617645"/>
          </a:xfrm>
        </p:grpSpPr>
        <p:sp>
          <p:nvSpPr>
            <p:cNvPr id="528" name="Google Shape;528;p44"/>
            <p:cNvSpPr/>
            <p:nvPr/>
          </p:nvSpPr>
          <p:spPr>
            <a:xfrm>
              <a:off x="6877963" y="265567"/>
              <a:ext cx="438900" cy="4389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descr="Clock" id="529" name="Google Shape;529;p4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90128" y="170082"/>
              <a:ext cx="617645" cy="6176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0" name="Google Shape;530;p4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73512" y="2322143"/>
            <a:ext cx="346021" cy="346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earch" id="531" name="Google Shape;531;p4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39419" y="1833715"/>
            <a:ext cx="379008" cy="379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atre" id="532" name="Google Shape;532;p4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11802" y="1828909"/>
            <a:ext cx="388620" cy="388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" name="Google Shape;533;p44"/>
          <p:cNvGrpSpPr/>
          <p:nvPr/>
        </p:nvGrpSpPr>
        <p:grpSpPr>
          <a:xfrm>
            <a:off x="1698109" y="2306074"/>
            <a:ext cx="382968" cy="379060"/>
            <a:chOff x="1529757" y="4001162"/>
            <a:chExt cx="857518" cy="848768"/>
          </a:xfrm>
        </p:grpSpPr>
        <p:pic>
          <p:nvPicPr>
            <p:cNvPr id="534" name="Google Shape;534;p4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529757" y="4001162"/>
              <a:ext cx="857518" cy="848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arning" id="535" name="Google Shape;535;p4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747661" y="4090744"/>
              <a:ext cx="286517" cy="2865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6" name="Google Shape;536;p4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359413" y="2307564"/>
            <a:ext cx="375540" cy="375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" name="Google Shape;537;p44"/>
          <p:cNvGrpSpPr/>
          <p:nvPr/>
        </p:nvGrpSpPr>
        <p:grpSpPr>
          <a:xfrm>
            <a:off x="3260374" y="1771188"/>
            <a:ext cx="526983" cy="503867"/>
            <a:chOff x="3431963" y="4230014"/>
            <a:chExt cx="813622" cy="777932"/>
          </a:xfrm>
        </p:grpSpPr>
        <p:pic>
          <p:nvPicPr>
            <p:cNvPr descr="Downward trend" id="538" name="Google Shape;538;p4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827205" y="4230014"/>
              <a:ext cx="418380" cy="418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oney" id="539" name="Google Shape;539;p4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827205" y="4593251"/>
              <a:ext cx="414695" cy="414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nfused person" id="540" name="Google Shape;540;p4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431963" y="4326310"/>
              <a:ext cx="474289" cy="474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1" name="Google Shape;541;p44"/>
          <p:cNvGrpSpPr/>
          <p:nvPr/>
        </p:nvGrpSpPr>
        <p:grpSpPr>
          <a:xfrm>
            <a:off x="4026592" y="1788662"/>
            <a:ext cx="556732" cy="469241"/>
            <a:chOff x="7500662" y="2718721"/>
            <a:chExt cx="1079356" cy="909734"/>
          </a:xfrm>
        </p:grpSpPr>
        <p:pic>
          <p:nvPicPr>
            <p:cNvPr descr="Group brainstorm" id="542" name="Google Shape;542;p4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48825" y="3045425"/>
              <a:ext cx="583030" cy="583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aybook" id="543" name="Google Shape;543;p4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500662" y="2718721"/>
              <a:ext cx="496327" cy="49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loud Computing" id="544" name="Google Shape;544;p4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133373" y="2775541"/>
              <a:ext cx="446645" cy="4466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Coins" id="545" name="Google Shape;545;p44"/>
          <p:cNvSpPr/>
          <p:nvPr/>
        </p:nvSpPr>
        <p:spPr>
          <a:xfrm>
            <a:off x="3499945" y="2322571"/>
            <a:ext cx="411600" cy="411600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ad Face with No Fill" id="546" name="Google Shape;546;p44"/>
          <p:cNvSpPr/>
          <p:nvPr/>
        </p:nvSpPr>
        <p:spPr>
          <a:xfrm>
            <a:off x="3986627" y="2322570"/>
            <a:ext cx="411600" cy="411600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Upward trend" id="547" name="Google Shape;547;p44"/>
          <p:cNvSpPr/>
          <p:nvPr/>
        </p:nvSpPr>
        <p:spPr>
          <a:xfrm>
            <a:off x="4473310" y="2322569"/>
            <a:ext cx="411600" cy="411600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topwatch" id="548" name="Google Shape;548;p44"/>
          <p:cNvSpPr/>
          <p:nvPr/>
        </p:nvSpPr>
        <p:spPr>
          <a:xfrm>
            <a:off x="4959992" y="2300751"/>
            <a:ext cx="411600" cy="411600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Megaphone" id="549" name="Google Shape;549;p44"/>
          <p:cNvSpPr/>
          <p:nvPr/>
        </p:nvSpPr>
        <p:spPr>
          <a:xfrm>
            <a:off x="5446675" y="2322569"/>
            <a:ext cx="411600" cy="411600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Envelope" id="550" name="Google Shape;550;p44"/>
          <p:cNvSpPr/>
          <p:nvPr/>
        </p:nvSpPr>
        <p:spPr>
          <a:xfrm>
            <a:off x="5904035" y="2322569"/>
            <a:ext cx="411600" cy="411600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ullseye" id="551" name="Google Shape;551;p4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42440" y="1833715"/>
            <a:ext cx="379008" cy="37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013436" y="2257830"/>
            <a:ext cx="382915" cy="475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uge" id="553" name="Google Shape;553;p4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822147" y="1853801"/>
            <a:ext cx="338836" cy="338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ward trend" id="554" name="Google Shape;554;p4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5399979" y="1853801"/>
            <a:ext cx="338836" cy="338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s" id="555" name="Google Shape;555;p4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5977813" y="1853801"/>
            <a:ext cx="338836" cy="338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fessor" id="556" name="Google Shape;556;p4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42892" y="2734447"/>
            <a:ext cx="421276" cy="421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room" id="557" name="Google Shape;557;p4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4368" y="2737568"/>
            <a:ext cx="437916" cy="43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jector screen" id="558" name="Google Shape;558;p4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404777" y="2758471"/>
            <a:ext cx="436508" cy="4365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9" name="Google Shape;559;p44"/>
          <p:cNvGrpSpPr/>
          <p:nvPr/>
        </p:nvGrpSpPr>
        <p:grpSpPr>
          <a:xfrm>
            <a:off x="7925266" y="56147"/>
            <a:ext cx="949275" cy="904834"/>
            <a:chOff x="10567021" y="74863"/>
            <a:chExt cx="1265700" cy="1206446"/>
          </a:xfrm>
        </p:grpSpPr>
        <p:pic>
          <p:nvPicPr>
            <p:cNvPr descr="Books" id="560" name="Google Shape;560;p44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0742715" y="748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1" name="Google Shape;561;p44"/>
            <p:cNvSpPr/>
            <p:nvPr/>
          </p:nvSpPr>
          <p:spPr>
            <a:xfrm>
              <a:off x="10567021" y="881109"/>
              <a:ext cx="1265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D8D8D8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Reference</a:t>
              </a:r>
              <a:endParaRPr sz="1100"/>
            </a:p>
          </p:txBody>
        </p:sp>
      </p:grpSp>
      <p:sp>
        <p:nvSpPr>
          <p:cNvPr id="562" name="Google Shape;562;p44"/>
          <p:cNvSpPr/>
          <p:nvPr/>
        </p:nvSpPr>
        <p:spPr>
          <a:xfrm>
            <a:off x="1966503" y="2727012"/>
            <a:ext cx="421800" cy="423600"/>
          </a:xfrm>
          <a:prstGeom prst="ellipse">
            <a:avLst/>
          </a:prstGeom>
          <a:solidFill>
            <a:srgbClr val="F2F2F2"/>
          </a:solidFill>
          <a:ln cap="flat" cmpd="sng" w="28575">
            <a:solidFill>
              <a:srgbClr val="B1B1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1957844" y="1496295"/>
            <a:ext cx="776025" cy="776025"/>
            <a:chOff x="2610459" y="1995060"/>
            <a:chExt cx="1034700" cy="1034700"/>
          </a:xfrm>
        </p:grpSpPr>
        <p:sp>
          <p:nvSpPr>
            <p:cNvPr id="112" name="Google Shape;112;p18"/>
            <p:cNvSpPr/>
            <p:nvPr/>
          </p:nvSpPr>
          <p:spPr>
            <a:xfrm>
              <a:off x="2610459" y="1995060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Coins" id="113" name="Google Shape;113;p18"/>
            <p:cNvSpPr/>
            <p:nvPr/>
          </p:nvSpPr>
          <p:spPr>
            <a:xfrm>
              <a:off x="2830976" y="2215577"/>
              <a:ext cx="593700" cy="5937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8"/>
          <p:cNvSpPr/>
          <p:nvPr/>
        </p:nvSpPr>
        <p:spPr>
          <a:xfrm>
            <a:off x="1522364" y="2514068"/>
            <a:ext cx="1647011" cy="558023"/>
          </a:xfrm>
          <a:custGeom>
            <a:rect b="b" l="l" r="r" t="t"/>
            <a:pathLst>
              <a:path extrusionOk="0" h="744031" w="2196015">
                <a:moveTo>
                  <a:pt x="0" y="0"/>
                </a:moveTo>
                <a:lnTo>
                  <a:pt x="2196015" y="0"/>
                </a:lnTo>
                <a:lnTo>
                  <a:pt x="2196015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X</a:t>
            </a:r>
            <a:endParaRPr sz="1100"/>
          </a:p>
        </p:txBody>
      </p:sp>
      <p:grpSp>
        <p:nvGrpSpPr>
          <p:cNvPr id="115" name="Google Shape;115;p18"/>
          <p:cNvGrpSpPr/>
          <p:nvPr/>
        </p:nvGrpSpPr>
        <p:grpSpPr>
          <a:xfrm>
            <a:off x="4168571" y="1496295"/>
            <a:ext cx="776025" cy="776025"/>
            <a:chOff x="5587590" y="1995060"/>
            <a:chExt cx="1034700" cy="1034700"/>
          </a:xfrm>
        </p:grpSpPr>
        <p:sp>
          <p:nvSpPr>
            <p:cNvPr id="116" name="Google Shape;116;p18"/>
            <p:cNvSpPr/>
            <p:nvPr/>
          </p:nvSpPr>
          <p:spPr>
            <a:xfrm>
              <a:off x="5587590" y="1995060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Sad Face with No Fill" id="117" name="Google Shape;117;p18"/>
            <p:cNvSpPr/>
            <p:nvPr/>
          </p:nvSpPr>
          <p:spPr>
            <a:xfrm>
              <a:off x="5808108" y="2215577"/>
              <a:ext cx="593700" cy="5937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8"/>
          <p:cNvSpPr/>
          <p:nvPr/>
        </p:nvSpPr>
        <p:spPr>
          <a:xfrm>
            <a:off x="3738601" y="2514068"/>
            <a:ext cx="1650739" cy="558023"/>
          </a:xfrm>
          <a:custGeom>
            <a:rect b="b" l="l" r="r" t="t"/>
            <a:pathLst>
              <a:path extrusionOk="0" h="744031" w="2200985">
                <a:moveTo>
                  <a:pt x="0" y="0"/>
                </a:moveTo>
                <a:lnTo>
                  <a:pt x="2200985" y="0"/>
                </a:lnTo>
                <a:lnTo>
                  <a:pt x="2200985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X</a:t>
            </a:r>
            <a:endParaRPr sz="1100"/>
          </a:p>
        </p:txBody>
      </p:sp>
      <p:grpSp>
        <p:nvGrpSpPr>
          <p:cNvPr id="119" name="Google Shape;119;p18"/>
          <p:cNvGrpSpPr/>
          <p:nvPr/>
        </p:nvGrpSpPr>
        <p:grpSpPr>
          <a:xfrm>
            <a:off x="6379298" y="1496295"/>
            <a:ext cx="776025" cy="776025"/>
            <a:chOff x="8505731" y="1995060"/>
            <a:chExt cx="1034700" cy="1034700"/>
          </a:xfrm>
        </p:grpSpPr>
        <p:sp>
          <p:nvSpPr>
            <p:cNvPr id="120" name="Google Shape;120;p18"/>
            <p:cNvSpPr/>
            <p:nvPr/>
          </p:nvSpPr>
          <p:spPr>
            <a:xfrm>
              <a:off x="8505731" y="1995060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Upward trend" id="121" name="Google Shape;121;p18"/>
            <p:cNvSpPr/>
            <p:nvPr/>
          </p:nvSpPr>
          <p:spPr>
            <a:xfrm>
              <a:off x="8726248" y="2215577"/>
              <a:ext cx="593700" cy="5937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8"/>
          <p:cNvSpPr/>
          <p:nvPr/>
        </p:nvSpPr>
        <p:spPr>
          <a:xfrm>
            <a:off x="5943818" y="2514068"/>
            <a:ext cx="1647011" cy="558023"/>
          </a:xfrm>
          <a:custGeom>
            <a:rect b="b" l="l" r="r" t="t"/>
            <a:pathLst>
              <a:path extrusionOk="0" h="744031" w="2196015">
                <a:moveTo>
                  <a:pt x="0" y="0"/>
                </a:moveTo>
                <a:lnTo>
                  <a:pt x="2196015" y="0"/>
                </a:lnTo>
                <a:lnTo>
                  <a:pt x="2196015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X</a:t>
            </a:r>
            <a:endParaRPr sz="1100"/>
          </a:p>
        </p:txBody>
      </p:sp>
      <p:grpSp>
        <p:nvGrpSpPr>
          <p:cNvPr id="123" name="Google Shape;123;p18"/>
          <p:cNvGrpSpPr/>
          <p:nvPr/>
        </p:nvGrpSpPr>
        <p:grpSpPr>
          <a:xfrm>
            <a:off x="1957844" y="3390146"/>
            <a:ext cx="776025" cy="776025"/>
            <a:chOff x="2620314" y="4520195"/>
            <a:chExt cx="1034700" cy="1034700"/>
          </a:xfrm>
        </p:grpSpPr>
        <p:sp>
          <p:nvSpPr>
            <p:cNvPr id="124" name="Google Shape;124;p18"/>
            <p:cNvSpPr/>
            <p:nvPr/>
          </p:nvSpPr>
          <p:spPr>
            <a:xfrm>
              <a:off x="2620314" y="4520195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Stopwatch" id="125" name="Google Shape;125;p18"/>
            <p:cNvSpPr/>
            <p:nvPr/>
          </p:nvSpPr>
          <p:spPr>
            <a:xfrm>
              <a:off x="2840832" y="4740712"/>
              <a:ext cx="593700" cy="5937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8"/>
          <p:cNvSpPr/>
          <p:nvPr/>
        </p:nvSpPr>
        <p:spPr>
          <a:xfrm>
            <a:off x="1520561" y="4407920"/>
            <a:ext cx="1635905" cy="558023"/>
          </a:xfrm>
          <a:custGeom>
            <a:rect b="b" l="l" r="r" t="t"/>
            <a:pathLst>
              <a:path extrusionOk="0" h="744031" w="2181207">
                <a:moveTo>
                  <a:pt x="0" y="0"/>
                </a:moveTo>
                <a:lnTo>
                  <a:pt x="2181207" y="0"/>
                </a:lnTo>
                <a:lnTo>
                  <a:pt x="2181207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X</a:t>
            </a:r>
            <a:endParaRPr sz="1100"/>
          </a:p>
        </p:txBody>
      </p:sp>
      <p:grpSp>
        <p:nvGrpSpPr>
          <p:cNvPr id="127" name="Google Shape;127;p18"/>
          <p:cNvGrpSpPr/>
          <p:nvPr/>
        </p:nvGrpSpPr>
        <p:grpSpPr>
          <a:xfrm>
            <a:off x="4168571" y="3390146"/>
            <a:ext cx="776025" cy="776025"/>
            <a:chOff x="5590041" y="4520195"/>
            <a:chExt cx="1034700" cy="1034700"/>
          </a:xfrm>
        </p:grpSpPr>
        <p:sp>
          <p:nvSpPr>
            <p:cNvPr id="128" name="Google Shape;128;p18"/>
            <p:cNvSpPr/>
            <p:nvPr/>
          </p:nvSpPr>
          <p:spPr>
            <a:xfrm>
              <a:off x="5590041" y="4520195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Megaphone" id="129" name="Google Shape;129;p18"/>
            <p:cNvSpPr/>
            <p:nvPr/>
          </p:nvSpPr>
          <p:spPr>
            <a:xfrm>
              <a:off x="5810559" y="4740712"/>
              <a:ext cx="593700" cy="5937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8"/>
          <p:cNvSpPr/>
          <p:nvPr/>
        </p:nvSpPr>
        <p:spPr>
          <a:xfrm>
            <a:off x="3740440" y="4407920"/>
            <a:ext cx="1650739" cy="558023"/>
          </a:xfrm>
          <a:custGeom>
            <a:rect b="b" l="l" r="r" t="t"/>
            <a:pathLst>
              <a:path extrusionOk="0" h="744031" w="2200985">
                <a:moveTo>
                  <a:pt x="0" y="0"/>
                </a:moveTo>
                <a:lnTo>
                  <a:pt x="2200985" y="0"/>
                </a:lnTo>
                <a:lnTo>
                  <a:pt x="2200985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X</a:t>
            </a:r>
            <a:endParaRPr sz="1100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6379299" y="3390146"/>
            <a:ext cx="776025" cy="776025"/>
            <a:chOff x="8498327" y="4520195"/>
            <a:chExt cx="1034700" cy="1034700"/>
          </a:xfrm>
        </p:grpSpPr>
        <p:sp>
          <p:nvSpPr>
            <p:cNvPr id="132" name="Google Shape;132;p18"/>
            <p:cNvSpPr/>
            <p:nvPr/>
          </p:nvSpPr>
          <p:spPr>
            <a:xfrm>
              <a:off x="8498327" y="4520195"/>
              <a:ext cx="1034700" cy="10347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1B1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Envelope" id="133" name="Google Shape;133;p18"/>
            <p:cNvSpPr/>
            <p:nvPr/>
          </p:nvSpPr>
          <p:spPr>
            <a:xfrm>
              <a:off x="8718844" y="4740712"/>
              <a:ext cx="593700" cy="5937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18"/>
          <p:cNvSpPr/>
          <p:nvPr/>
        </p:nvSpPr>
        <p:spPr>
          <a:xfrm>
            <a:off x="5945657" y="4407920"/>
            <a:ext cx="1632228" cy="558023"/>
          </a:xfrm>
          <a:custGeom>
            <a:rect b="b" l="l" r="r" t="t"/>
            <a:pathLst>
              <a:path extrusionOk="0" h="744031" w="2176304">
                <a:moveTo>
                  <a:pt x="0" y="0"/>
                </a:moveTo>
                <a:lnTo>
                  <a:pt x="2176304" y="0"/>
                </a:lnTo>
                <a:lnTo>
                  <a:pt x="2176304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Quattrocento Sans"/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X</a:t>
            </a:r>
            <a:endParaRPr sz="1100"/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>
                <a:latin typeface="Quattrocento"/>
                <a:ea typeface="Quattrocento"/>
                <a:cs typeface="Quattrocento"/>
                <a:sym typeface="Quattrocento"/>
              </a:rPr>
              <a:t>Impact Assessment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>
                <a:latin typeface="Quattrocento"/>
                <a:ea typeface="Quattrocento"/>
                <a:cs typeface="Quattrocento"/>
                <a:sym typeface="Quattrocento"/>
              </a:rPr>
              <a:t>Diagnostics &amp; Root Cause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588306" y="1369219"/>
            <a:ext cx="41469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ED7D31"/>
              </a:buClr>
              <a:buSzPts val="1100"/>
              <a:buChar char="●"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5208354" y="1435652"/>
            <a:ext cx="971700" cy="97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8483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ED7D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Large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Small</a:t>
            </a:r>
            <a:endParaRPr sz="1100"/>
          </a:p>
        </p:txBody>
      </p:sp>
      <p:sp>
        <p:nvSpPr>
          <p:cNvPr id="143" name="Google Shape;143;p19"/>
          <p:cNvSpPr/>
          <p:nvPr/>
        </p:nvSpPr>
        <p:spPr>
          <a:xfrm>
            <a:off x="6410785" y="1435652"/>
            <a:ext cx="971700" cy="97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8483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ED7D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Large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Small</a:t>
            </a:r>
            <a:endParaRPr sz="1500">
              <a:solidFill>
                <a:srgbClr val="ED7D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7584129" y="1435652"/>
            <a:ext cx="971700" cy="97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8483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ED7D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Large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Small</a:t>
            </a:r>
            <a:endParaRPr sz="1500">
              <a:solidFill>
                <a:srgbClr val="ED7D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5239215" y="2578949"/>
            <a:ext cx="3353400" cy="97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8483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E5E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ROOT CAUSE:  </a:t>
            </a:r>
            <a:r>
              <a:rPr lang="en-US" sz="1500">
                <a:solidFill>
                  <a:srgbClr val="ED7D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Fill In</a:t>
            </a:r>
            <a:endParaRPr sz="1100">
              <a:solidFill>
                <a:srgbClr val="ED7D31"/>
              </a:solidFill>
            </a:endParaRPr>
          </a:p>
        </p:txBody>
      </p:sp>
      <p:grpSp>
        <p:nvGrpSpPr>
          <p:cNvPr id="146" name="Google Shape;146;p19"/>
          <p:cNvGrpSpPr/>
          <p:nvPr/>
        </p:nvGrpSpPr>
        <p:grpSpPr>
          <a:xfrm>
            <a:off x="523718" y="4222398"/>
            <a:ext cx="8269583" cy="137250"/>
            <a:chOff x="283086" y="1673376"/>
            <a:chExt cx="11026111" cy="183000"/>
          </a:xfrm>
        </p:grpSpPr>
        <p:sp>
          <p:nvSpPr>
            <p:cNvPr id="147" name="Google Shape;147;p19"/>
            <p:cNvSpPr/>
            <p:nvPr/>
          </p:nvSpPr>
          <p:spPr>
            <a:xfrm>
              <a:off x="283086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704749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126412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548075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3857558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4279221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4700884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5122547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5544210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488120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7331446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7753109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8174772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8596435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9540345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9962008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10383671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10805334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11226997" y="1723668"/>
              <a:ext cx="82200" cy="822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9018098" y="1673376"/>
              <a:ext cx="183000" cy="1830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P3</a:t>
              </a:r>
              <a:endParaRPr sz="15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2913648" y="1673376"/>
              <a:ext cx="183000" cy="183000"/>
            </a:xfrm>
            <a:prstGeom prst="ellipse">
              <a:avLst/>
            </a:prstGeom>
            <a:solidFill>
              <a:srgbClr val="5E5E5E"/>
            </a:solidFill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P3</a:t>
              </a:r>
              <a:endParaRPr sz="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5965873" y="1673376"/>
              <a:ext cx="183000" cy="183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P4</a:t>
              </a:r>
              <a:endParaRPr sz="2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69" name="Google Shape;169;p19"/>
          <p:cNvSpPr/>
          <p:nvPr/>
        </p:nvSpPr>
        <p:spPr>
          <a:xfrm>
            <a:off x="2142673" y="4260117"/>
            <a:ext cx="61800" cy="61800"/>
          </a:xfrm>
          <a:prstGeom prst="ellipse">
            <a:avLst/>
          </a:prstGeom>
          <a:solidFill>
            <a:srgbClr val="5E5E5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1687425" y="1657550"/>
            <a:ext cx="57570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>
                <a:solidFill>
                  <a:srgbClr val="ED7D31"/>
                </a:solidFill>
              </a:rPr>
              <a:t>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</a:pPr>
            <a:r>
              <a:rPr lang="en-US">
                <a:solidFill>
                  <a:srgbClr val="ED7D31"/>
                </a:solidFill>
              </a:rPr>
              <a:t>X</a:t>
            </a:r>
            <a:r>
              <a:rPr lang="en-US">
                <a:solidFill>
                  <a:srgbClr val="5E5E5E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00"/>
              <a:buNone/>
            </a:pPr>
            <a:r>
              <a:rPr lang="en-US">
                <a:solidFill>
                  <a:srgbClr val="ED7D31"/>
                </a:solidFill>
              </a:rPr>
              <a:t>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SzPts val="2100"/>
              <a:buNone/>
            </a:pPr>
            <a:r>
              <a:t/>
            </a:r>
            <a:endParaRPr>
              <a:solidFill>
                <a:srgbClr val="5E5E5E"/>
              </a:solidFill>
            </a:endParaRPr>
          </a:p>
        </p:txBody>
      </p:sp>
      <p:sp>
        <p:nvSpPr>
          <p:cNvPr id="175" name="Google Shape;175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>
                <a:latin typeface="Quattrocento"/>
                <a:ea typeface="Quattrocento"/>
                <a:cs typeface="Quattrocento"/>
                <a:sym typeface="Quattrocento"/>
              </a:rPr>
              <a:t>Help Wanted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descr="Gauge" id="176" name="Google Shape;1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507" y="139852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ward trend" id="177" name="Google Shape;17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507" y="33719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s" id="178" name="Google Shape;17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6507" y="238523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297779" y="1433199"/>
            <a:ext cx="4274400" cy="2847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5F5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Issue Summary &amp; Impact </a:t>
            </a:r>
            <a:endParaRPr sz="1100"/>
          </a:p>
        </p:txBody>
      </p:sp>
      <p:sp>
        <p:nvSpPr>
          <p:cNvPr id="184" name="Google Shape;184;p21"/>
          <p:cNvSpPr txBox="1"/>
          <p:nvPr/>
        </p:nvSpPr>
        <p:spPr>
          <a:xfrm>
            <a:off x="297779" y="3255566"/>
            <a:ext cx="4274400" cy="2847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5F5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Diagnostics &amp; Root Cause</a:t>
            </a:r>
            <a:endParaRPr sz="1100"/>
          </a:p>
        </p:txBody>
      </p:sp>
      <p:sp>
        <p:nvSpPr>
          <p:cNvPr id="185" name="Google Shape;185;p21"/>
          <p:cNvSpPr txBox="1"/>
          <p:nvPr/>
        </p:nvSpPr>
        <p:spPr>
          <a:xfrm>
            <a:off x="4722391" y="1441439"/>
            <a:ext cx="4274400" cy="28470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5F5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Next Steps &amp; Help Wanted</a:t>
            </a:r>
            <a:endParaRPr sz="1100"/>
          </a:p>
        </p:txBody>
      </p:sp>
      <p:sp>
        <p:nvSpPr>
          <p:cNvPr id="186" name="Google Shape;186;p21"/>
          <p:cNvSpPr/>
          <p:nvPr/>
        </p:nvSpPr>
        <p:spPr>
          <a:xfrm>
            <a:off x="4731415" y="1746530"/>
            <a:ext cx="4274400" cy="31140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297778" y="1743417"/>
            <a:ext cx="4274400" cy="13029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306802" y="3558473"/>
            <a:ext cx="4274400" cy="13029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Google Shape;189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US">
                <a:latin typeface="Quattrocento"/>
                <a:ea typeface="Quattrocento"/>
                <a:cs typeface="Quattrocento"/>
                <a:sym typeface="Quattrocento"/>
              </a:rPr>
              <a:t>One-Pager Option</a:t>
            </a:r>
            <a:endParaRPr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Quattrocento Sans"/>
              <a:buNone/>
            </a:pPr>
            <a:r>
              <a:rPr lang="en-US"/>
              <a:t>Purchase &amp; Project Proposal</a:t>
            </a:r>
            <a:endParaRPr/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/>
              <a:t>Plan to Address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p23"/>
          <p:cNvGraphicFramePr/>
          <p:nvPr/>
        </p:nvGraphicFramePr>
        <p:xfrm>
          <a:off x="9" y="1308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559225"/>
                <a:gridCol w="2670525"/>
                <a:gridCol w="2175000"/>
                <a:gridCol w="1739250"/>
              </a:tblGrid>
              <a:tr h="25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Executive Sponsor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Project Owner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Projected Budget ($)</a:t>
                      </a:r>
                      <a:endParaRPr b="1" sz="15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Est. Deploy Date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01.01.2022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1" name="Google Shape;201;p23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Purchase &amp; Project Proposal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  <p:graphicFrame>
        <p:nvGraphicFramePr>
          <p:cNvPr id="202" name="Google Shape;202;p23"/>
          <p:cNvGraphicFramePr/>
          <p:nvPr/>
        </p:nvGraphicFramePr>
        <p:xfrm>
          <a:off x="-16" y="703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5387025"/>
              </a:tblGrid>
              <a:tr h="60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V2MOM: 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3" name="Google Shape;203;p23"/>
          <p:cNvGraphicFramePr/>
          <p:nvPr/>
        </p:nvGraphicFramePr>
        <p:xfrm>
          <a:off x="5387009" y="703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838500"/>
                <a:gridCol w="1918475"/>
              </a:tblGrid>
              <a:tr h="17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Approval Status</a:t>
                      </a:r>
                      <a:endParaRPr b="1"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Priority</a:t>
                      </a:r>
                      <a:endParaRPr b="1"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9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4" name="Google Shape;204;p23"/>
          <p:cNvGraphicFramePr/>
          <p:nvPr/>
        </p:nvGraphicFramePr>
        <p:xfrm>
          <a:off x="-4" y="20058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1711550"/>
                <a:gridCol w="475900"/>
                <a:gridCol w="1955450"/>
                <a:gridCol w="2184375"/>
                <a:gridCol w="1659050"/>
                <a:gridCol w="1157650"/>
              </a:tblGrid>
              <a:tr h="313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Project Goals</a:t>
                      </a:r>
                      <a:endParaRPr b="1" sz="16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Raleway"/>
                        <a:buChar char="●"/>
                      </a:pPr>
                      <a:r>
                        <a:t/>
                      </a:r>
                      <a:endParaRPr sz="150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107450" marL="107450" anchor="ctr">
                    <a:lnL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23C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24"/>
          <p:cNvGraphicFramePr/>
          <p:nvPr/>
        </p:nvGraphicFramePr>
        <p:xfrm>
          <a:off x="-16" y="20137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3160350"/>
                <a:gridCol w="3297800"/>
                <a:gridCol w="2685875"/>
              </a:tblGrid>
              <a:tr h="42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Year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Cash Flow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Net Invested Cash</a:t>
                      </a:r>
                      <a:endParaRPr b="1" sz="15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 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 $00,000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 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 $00,000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 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 $00,000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 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 $00,000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- $00,000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+ $00,000</a:t>
                      </a:r>
                      <a:endParaRPr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$0</a:t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0" name="Google Shape;210;p24"/>
          <p:cNvGraphicFramePr/>
          <p:nvPr/>
        </p:nvGraphicFramePr>
        <p:xfrm>
          <a:off x="-16" y="703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9144025"/>
              </a:tblGrid>
              <a:tr h="55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Payback Period</a:t>
                      </a:r>
                      <a:endParaRPr b="1" sz="1500">
                        <a:solidFill>
                          <a:schemeClr val="dk1"/>
                        </a:solidFill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1" name="Google Shape;211;p24"/>
          <p:cNvGraphicFramePr/>
          <p:nvPr/>
        </p:nvGraphicFramePr>
        <p:xfrm>
          <a:off x="-4" y="12607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4474675"/>
                <a:gridCol w="4669325"/>
              </a:tblGrid>
              <a:tr h="24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Initial Investment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Annual Payback</a:t>
                      </a:r>
                      <a:endParaRPr b="1" sz="15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55400" marB="55400" marR="110800" marL="110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2" name="Google Shape;212;p24"/>
          <p:cNvGraphicFramePr/>
          <p:nvPr/>
        </p:nvGraphicFramePr>
        <p:xfrm>
          <a:off x="-16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{649BA188-14A6-48DE-8D05-D196F4D0F9A6}</a:tableStyleId>
              </a:tblPr>
              <a:tblGrid>
                <a:gridCol w="2755400"/>
                <a:gridCol w="2839975"/>
                <a:gridCol w="469475"/>
                <a:gridCol w="2562200"/>
                <a:gridCol w="516975"/>
              </a:tblGrid>
              <a:tr h="7035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2500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Purchase &amp; Project Proposal</a:t>
                      </a:r>
                      <a:endParaRPr b="1" sz="25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Quattrocento"/>
                          <a:ea typeface="Quattrocento"/>
                          <a:cs typeface="Quattrocento"/>
                          <a:sym typeface="Quattrocento"/>
                        </a:rPr>
                        <a:t>Phase: </a:t>
                      </a:r>
                      <a:endParaRPr sz="1800">
                        <a:latin typeface="Quattrocento"/>
                        <a:ea typeface="Quattrocento"/>
                        <a:cs typeface="Quattrocento"/>
                        <a:sym typeface="Quattrocento"/>
                      </a:endParaRPr>
                    </a:p>
                  </a:txBody>
                  <a:tcPr marT="53725" marB="53725" marR="107450" marL="107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666666"/>
      </a:accent1>
      <a:accent2>
        <a:srgbClr val="212121"/>
      </a:accent2>
      <a:accent3>
        <a:srgbClr val="78909C"/>
      </a:accent3>
      <a:accent4>
        <a:srgbClr val="B7B7B7"/>
      </a:accent4>
      <a:accent5>
        <a:srgbClr val="9E9E9E"/>
      </a:accent5>
      <a:accent6>
        <a:srgbClr val="B7B7B7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